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57" r:id="rId3"/>
    <p:sldId id="258" r:id="rId4"/>
    <p:sldId id="259" r:id="rId5"/>
    <p:sldId id="260" r:id="rId6"/>
    <p:sldId id="268" r:id="rId7"/>
    <p:sldId id="261" r:id="rId8"/>
    <p:sldId id="269" r:id="rId9"/>
    <p:sldId id="270" r:id="rId10"/>
    <p:sldId id="266" r:id="rId11"/>
    <p:sldId id="267" r:id="rId12"/>
    <p:sldId id="271" r:id="rId13"/>
    <p:sldId id="273" r:id="rId14"/>
    <p:sldId id="272" r:id="rId15"/>
    <p:sldId id="274" r:id="rId16"/>
    <p:sldId id="275" r:id="rId17"/>
    <p:sldId id="276" r:id="rId18"/>
    <p:sldId id="277" r:id="rId19"/>
    <p:sldId id="278" r:id="rId20"/>
    <p:sldId id="279" r:id="rId21"/>
    <p:sldId id="280" r:id="rId22"/>
    <p:sldId id="281" r:id="rId23"/>
    <p:sldId id="282" r:id="rId24"/>
    <p:sldId id="283" r:id="rId25"/>
    <p:sldId id="285" r:id="rId26"/>
    <p:sldId id="287" r:id="rId27"/>
    <p:sldId id="288" r:id="rId28"/>
    <p:sldId id="289" r:id="rId29"/>
    <p:sldId id="290" r:id="rId30"/>
    <p:sldId id="284" r:id="rId31"/>
    <p:sldId id="286" r:id="rId32"/>
    <p:sldId id="291"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varScale="1">
        <p:scale>
          <a:sx n="54" d="100"/>
          <a:sy n="54" d="100"/>
        </p:scale>
        <p:origin x="792" y="67"/>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6/15/2022</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6/15/2022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7931934" y="1204506"/>
            <a:ext cx="4260065" cy="1547813"/>
          </a:xfrm>
        </p:spPr>
        <p:txBody>
          <a:bodyPr/>
          <a:lstStyle/>
          <a:p>
            <a:r>
              <a:rPr lang="en-US" sz="5400" b="1" dirty="0"/>
              <a:t>Stock Market Data Analysis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7931935" y="3122865"/>
            <a:ext cx="3898400" cy="2995713"/>
          </a:xfrm>
        </p:spPr>
        <p:txBody>
          <a:bodyPr/>
          <a:lstStyle/>
          <a:p>
            <a:r>
              <a:rPr lang="en-US" sz="2400" b="1" u="sng" noProof="1"/>
              <a:t>Team Members:</a:t>
            </a:r>
          </a:p>
          <a:p>
            <a:r>
              <a:rPr lang="en-US" sz="2400" b="1" noProof="1"/>
              <a:t>Saikiran </a:t>
            </a:r>
          </a:p>
          <a:p>
            <a:r>
              <a:rPr lang="en-US" sz="2400" b="1" noProof="1"/>
              <a:t>Manjit</a:t>
            </a:r>
          </a:p>
          <a:p>
            <a:r>
              <a:rPr lang="en-US" sz="2400" b="1" noProof="1"/>
              <a:t>Siddesh</a:t>
            </a:r>
          </a:p>
          <a:p>
            <a:r>
              <a:rPr lang="en-US" sz="2400" b="1" noProof="1"/>
              <a:t>Yogendra</a:t>
            </a:r>
          </a:p>
          <a:p>
            <a:r>
              <a:rPr lang="en-US" sz="2400" b="1" noProof="1"/>
              <a:t>Vignesh</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54807" y="4433342"/>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US" dirty="0"/>
          </a:p>
        </p:txBody>
      </p:sp>
      <p:pic>
        <p:nvPicPr>
          <p:cNvPr id="9" name="Picture Placeholder 8" descr="Person in space suite in space ship">
            <a:extLst>
              <a:ext uri="{FF2B5EF4-FFF2-40B4-BE49-F238E27FC236}">
                <a16:creationId xmlns:a16="http://schemas.microsoft.com/office/drawing/2014/main" id="{02EAB7FB-AEBA-41BC-B1D7-A4B080684C82}"/>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pic>
        <p:nvPicPr>
          <p:cNvPr id="7" name="Picture Placeholder 8" descr="Person in space suite in space ship">
            <a:extLst>
              <a:ext uri="{FF2B5EF4-FFF2-40B4-BE49-F238E27FC236}">
                <a16:creationId xmlns:a16="http://schemas.microsoft.com/office/drawing/2014/main" id="{DACD0B5B-245E-B95B-BCFB-1E35088819FE}"/>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64169" y="0"/>
            <a:ext cx="7815636" cy="6677022"/>
          </a:xfrm>
          <a:prstGeom prst="rect">
            <a:avLst/>
          </a:prstGeom>
          <a:solidFill>
            <a:schemeClr val="bg1">
              <a:lumMod val="95000"/>
            </a:schemeClr>
          </a:solidFill>
        </p:spPr>
      </p:pic>
      <mc:AlternateContent xmlns:mc="http://schemas.openxmlformats.org/markup-compatibility/2006">
        <mc:Choice xmlns:am3d="http://schemas.microsoft.com/office/drawing/2017/model3d" Requires="am3d">
          <p:graphicFrame>
            <p:nvGraphicFramePr>
              <p:cNvPr id="8" name="3D Model 7" descr="Upward Trend">
                <a:extLst>
                  <a:ext uri="{FF2B5EF4-FFF2-40B4-BE49-F238E27FC236}">
                    <a16:creationId xmlns:a16="http://schemas.microsoft.com/office/drawing/2014/main" id="{4E1FA55C-779D-D35D-AC74-E00E0E2E639F}"/>
                  </a:ext>
                </a:extLst>
              </p:cNvPr>
              <p:cNvGraphicFramePr>
                <a:graphicFrameLocks noChangeAspect="1"/>
              </p:cNvGraphicFramePr>
              <p:nvPr>
                <p:extLst>
                  <p:ext uri="{D42A27DB-BD31-4B8C-83A1-F6EECF244321}">
                    <p14:modId xmlns:p14="http://schemas.microsoft.com/office/powerpoint/2010/main" val="356123272"/>
                  </p:ext>
                </p:extLst>
              </p:nvPr>
            </p:nvGraphicFramePr>
            <p:xfrm>
              <a:off x="1241504" y="580282"/>
              <a:ext cx="5437642" cy="5859359"/>
            </p:xfrm>
            <a:graphic>
              <a:graphicData uri="http://schemas.microsoft.com/office/drawing/2017/model3d">
                <am3d:model3d r:embed="rId3">
                  <am3d:spPr>
                    <a:xfrm>
                      <a:off x="0" y="0"/>
                      <a:ext cx="5437642" cy="5859359"/>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385769" ay="1193586" az="131748"/>
                    <am3d:postTrans dx="0" dy="0" dz="0"/>
                  </am3d:trans>
                  <am3d:raster rName="Office3DRenderer" rVer="16.0.8326">
                    <am3d:blip r:embed="rId4"/>
                  </am3d:raster>
                  <am3d:objViewport viewportSz="77993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Upward Trend">
                <a:extLst>
                  <a:ext uri="{FF2B5EF4-FFF2-40B4-BE49-F238E27FC236}">
                    <a16:creationId xmlns:a16="http://schemas.microsoft.com/office/drawing/2014/main" id="{4E1FA55C-779D-D35D-AC74-E00E0E2E639F}"/>
                  </a:ext>
                </a:extLst>
              </p:cNvPr>
              <p:cNvPicPr>
                <a:picLocks noGrp="1" noRot="1" noChangeAspect="1" noMove="1" noResize="1" noEditPoints="1" noAdjustHandles="1" noChangeArrowheads="1" noChangeShapeType="1" noCrop="1"/>
              </p:cNvPicPr>
              <p:nvPr/>
            </p:nvPicPr>
            <p:blipFill>
              <a:blip r:embed="rId4"/>
              <a:stretch>
                <a:fillRect/>
              </a:stretch>
            </p:blipFill>
            <p:spPr>
              <a:xfrm>
                <a:off x="1241504" y="580282"/>
                <a:ext cx="5437642" cy="5859359"/>
              </a:xfrm>
              <a:prstGeom prst="rect">
                <a:avLst/>
              </a:prstGeom>
            </p:spPr>
          </p:pic>
        </mc:Fallback>
      </mc:AlternateContent>
      <p:pic>
        <p:nvPicPr>
          <p:cNvPr id="10" name="Picture 9">
            <a:extLst>
              <a:ext uri="{FF2B5EF4-FFF2-40B4-BE49-F238E27FC236}">
                <a16:creationId xmlns:a16="http://schemas.microsoft.com/office/drawing/2014/main" id="{5B4A0572-EAC2-A2F4-AC13-DD1031B68D5D}"/>
              </a:ext>
            </a:extLst>
          </p:cNvPr>
          <p:cNvPicPr>
            <a:picLocks noChangeAspect="1"/>
          </p:cNvPicPr>
          <p:nvPr/>
        </p:nvPicPr>
        <p:blipFill>
          <a:blip r:embed="rId5"/>
          <a:stretch>
            <a:fillRect/>
          </a:stretch>
        </p:blipFill>
        <p:spPr>
          <a:xfrm>
            <a:off x="-64170" y="10695"/>
            <a:ext cx="3416970" cy="3112170"/>
          </a:xfrm>
          <a:prstGeom prst="rect">
            <a:avLst/>
          </a:prstGeom>
        </p:spPr>
      </p:pic>
      <p:pic>
        <p:nvPicPr>
          <p:cNvPr id="13" name="Picture 12">
            <a:extLst>
              <a:ext uri="{FF2B5EF4-FFF2-40B4-BE49-F238E27FC236}">
                <a16:creationId xmlns:a16="http://schemas.microsoft.com/office/drawing/2014/main" id="{312060E9-FF37-6A36-7E87-5966405BB53A}"/>
              </a:ext>
            </a:extLst>
          </p:cNvPr>
          <p:cNvPicPr>
            <a:picLocks noChangeAspect="1"/>
          </p:cNvPicPr>
          <p:nvPr/>
        </p:nvPicPr>
        <p:blipFill>
          <a:blip r:embed="rId6"/>
          <a:stretch>
            <a:fillRect/>
          </a:stretch>
        </p:blipFill>
        <p:spPr>
          <a:xfrm>
            <a:off x="3257669" y="-1"/>
            <a:ext cx="2164563" cy="1422204"/>
          </a:xfrm>
          <a:prstGeom prst="rect">
            <a:avLst/>
          </a:prstGeom>
        </p:spPr>
      </p:pic>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0" y="360000"/>
            <a:ext cx="12192000" cy="607321"/>
          </a:xfrm>
        </p:spPr>
        <p:txBody>
          <a:bodyPr/>
          <a:lstStyle/>
          <a:p>
            <a:r>
              <a:rPr lang="en-US" sz="2800" dirty="0"/>
              <a:t>Graphs continued: </a:t>
            </a:r>
            <a:r>
              <a:rPr lang="en-US" sz="2800" b="1" u="sng" dirty="0"/>
              <a:t>Visualizing Histogram and Density Plot of TCS “Close” Price</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a:lstStyle/>
          <a:p>
            <a:fld id="{058DB212-BFA2-403F-85EF-DFD3FF6D973A}" type="slidenum">
              <a:rPr lang="en-US" smtClean="0"/>
              <a:pPr/>
              <a:t>10</a:t>
            </a:fld>
            <a:endParaRPr lang="en-US" dirty="0"/>
          </a:p>
        </p:txBody>
      </p:sp>
      <p:pic>
        <p:nvPicPr>
          <p:cNvPr id="6" name="Picture 5">
            <a:extLst>
              <a:ext uri="{FF2B5EF4-FFF2-40B4-BE49-F238E27FC236}">
                <a16:creationId xmlns:a16="http://schemas.microsoft.com/office/drawing/2014/main" id="{36BF3127-A134-63FD-0502-57326003480A}"/>
              </a:ext>
            </a:extLst>
          </p:cNvPr>
          <p:cNvPicPr>
            <a:picLocks noChangeAspect="1"/>
          </p:cNvPicPr>
          <p:nvPr/>
        </p:nvPicPr>
        <p:blipFill>
          <a:blip r:embed="rId2"/>
          <a:stretch>
            <a:fillRect/>
          </a:stretch>
        </p:blipFill>
        <p:spPr>
          <a:xfrm>
            <a:off x="-1" y="853217"/>
            <a:ext cx="6096001" cy="2575783"/>
          </a:xfrm>
          <a:prstGeom prst="rect">
            <a:avLst/>
          </a:prstGeom>
        </p:spPr>
      </p:pic>
      <p:pic>
        <p:nvPicPr>
          <p:cNvPr id="8" name="Picture 7">
            <a:extLst>
              <a:ext uri="{FF2B5EF4-FFF2-40B4-BE49-F238E27FC236}">
                <a16:creationId xmlns:a16="http://schemas.microsoft.com/office/drawing/2014/main" id="{8E148E65-0568-243D-FD0C-8BFD0F80D2FF}"/>
              </a:ext>
            </a:extLst>
          </p:cNvPr>
          <p:cNvPicPr>
            <a:picLocks noChangeAspect="1"/>
          </p:cNvPicPr>
          <p:nvPr/>
        </p:nvPicPr>
        <p:blipFill>
          <a:blip r:embed="rId3"/>
          <a:stretch>
            <a:fillRect/>
          </a:stretch>
        </p:blipFill>
        <p:spPr>
          <a:xfrm>
            <a:off x="198137" y="3442428"/>
            <a:ext cx="5897863" cy="2575783"/>
          </a:xfrm>
          <a:prstGeom prst="rect">
            <a:avLst/>
          </a:prstGeom>
        </p:spPr>
      </p:pic>
      <p:sp>
        <p:nvSpPr>
          <p:cNvPr id="10" name="TextBox 9">
            <a:extLst>
              <a:ext uri="{FF2B5EF4-FFF2-40B4-BE49-F238E27FC236}">
                <a16:creationId xmlns:a16="http://schemas.microsoft.com/office/drawing/2014/main" id="{44E0B081-041F-FDD9-D7BC-7F4E2AC7565A}"/>
              </a:ext>
            </a:extLst>
          </p:cNvPr>
          <p:cNvSpPr txBox="1"/>
          <p:nvPr/>
        </p:nvSpPr>
        <p:spPr>
          <a:xfrm>
            <a:off x="6304547" y="3834063"/>
            <a:ext cx="5689316" cy="2031325"/>
          </a:xfrm>
          <a:prstGeom prst="rect">
            <a:avLst/>
          </a:prstGeom>
          <a:noFill/>
        </p:spPr>
        <p:txBody>
          <a:bodyPr wrap="square" rtlCol="0">
            <a:spAutoFit/>
          </a:bodyPr>
          <a:lstStyle/>
          <a:p>
            <a:r>
              <a:rPr lang="en-US" dirty="0"/>
              <a:t>Form this Plot we can Infer that the Close and Open Variable of TCS is Positively Skewed.</a:t>
            </a:r>
          </a:p>
          <a:p>
            <a:r>
              <a:rPr lang="en-US" dirty="0"/>
              <a:t>##</a:t>
            </a:r>
            <a:r>
              <a:rPr lang="en-US" u="sng" dirty="0"/>
              <a:t>Positive skewed </a:t>
            </a:r>
            <a:r>
              <a:rPr lang="en-US" dirty="0"/>
              <a:t>: It indicates that the tail is on the right; the mass of the distribution is concentrated on the left of the figure.</a:t>
            </a:r>
            <a:endParaRPr lang="en-IN" dirty="0"/>
          </a:p>
        </p:txBody>
      </p:sp>
      <p:pic>
        <p:nvPicPr>
          <p:cNvPr id="21" name="Picture 20">
            <a:extLst>
              <a:ext uri="{FF2B5EF4-FFF2-40B4-BE49-F238E27FC236}">
                <a16:creationId xmlns:a16="http://schemas.microsoft.com/office/drawing/2014/main" id="{93FAF939-33F5-5EC7-1BDB-67AF9E42E1CB}"/>
              </a:ext>
            </a:extLst>
          </p:cNvPr>
          <p:cNvPicPr>
            <a:picLocks noChangeAspect="1"/>
          </p:cNvPicPr>
          <p:nvPr/>
        </p:nvPicPr>
        <p:blipFill>
          <a:blip r:embed="rId4"/>
          <a:stretch>
            <a:fillRect/>
          </a:stretch>
        </p:blipFill>
        <p:spPr>
          <a:xfrm>
            <a:off x="6326903" y="719327"/>
            <a:ext cx="4359018" cy="2997395"/>
          </a:xfrm>
          <a:prstGeom prst="rect">
            <a:avLst/>
          </a:prstGeom>
        </p:spPr>
      </p:pic>
      <p:sp>
        <p:nvSpPr>
          <p:cNvPr id="22" name="TextBox 21">
            <a:extLst>
              <a:ext uri="{FF2B5EF4-FFF2-40B4-BE49-F238E27FC236}">
                <a16:creationId xmlns:a16="http://schemas.microsoft.com/office/drawing/2014/main" id="{AC5AD296-4C5D-0909-6DEC-9269680B4CB0}"/>
              </a:ext>
            </a:extLst>
          </p:cNvPr>
          <p:cNvSpPr txBox="1"/>
          <p:nvPr/>
        </p:nvSpPr>
        <p:spPr>
          <a:xfrm>
            <a:off x="10685921" y="1030941"/>
            <a:ext cx="1307942" cy="2308324"/>
          </a:xfrm>
          <a:prstGeom prst="rect">
            <a:avLst/>
          </a:prstGeom>
          <a:noFill/>
        </p:spPr>
        <p:txBody>
          <a:bodyPr wrap="square" rtlCol="0">
            <a:spAutoFit/>
          </a:bodyPr>
          <a:lstStyle/>
          <a:p>
            <a:r>
              <a:rPr lang="en-IN" b="1" dirty="0"/>
              <a:t>JOINT</a:t>
            </a:r>
          </a:p>
          <a:p>
            <a:r>
              <a:rPr lang="en-IN" b="1" dirty="0"/>
              <a:t>PLOT:</a:t>
            </a:r>
          </a:p>
          <a:p>
            <a:endParaRPr lang="en-IN" dirty="0"/>
          </a:p>
          <a:p>
            <a:r>
              <a:rPr lang="en-IN" dirty="0"/>
              <a:t>Close </a:t>
            </a:r>
          </a:p>
          <a:p>
            <a:r>
              <a:rPr lang="en-IN" dirty="0"/>
              <a:t> vs</a:t>
            </a:r>
          </a:p>
          <a:p>
            <a:r>
              <a:rPr lang="en-IN" dirty="0"/>
              <a:t>Open</a:t>
            </a:r>
          </a:p>
          <a:p>
            <a:endParaRPr lang="en-IN" dirty="0"/>
          </a:p>
          <a:p>
            <a:endParaRPr lang="en-IN" dirty="0"/>
          </a:p>
        </p:txBody>
      </p:sp>
      <p:sp>
        <p:nvSpPr>
          <p:cNvPr id="34" name="Slide Number Placeholder 3">
            <a:extLst>
              <a:ext uri="{FF2B5EF4-FFF2-40B4-BE49-F238E27FC236}">
                <a16:creationId xmlns:a16="http://schemas.microsoft.com/office/drawing/2014/main" id="{B1117C70-3C38-B59B-C353-B3A9870AA9D4}"/>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10</a:t>
            </a:fld>
            <a:endParaRPr lang="en-US"/>
          </a:p>
        </p:txBody>
      </p:sp>
    </p:spTree>
    <p:extLst>
      <p:ext uri="{BB962C8B-B14F-4D97-AF65-F5344CB8AC3E}">
        <p14:creationId xmlns:p14="http://schemas.microsoft.com/office/powerpoint/2010/main" val="848277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360000" y="359999"/>
            <a:ext cx="11473200" cy="746905"/>
          </a:xfrm>
        </p:spPr>
        <p:txBody>
          <a:bodyPr/>
          <a:lstStyle/>
          <a:p>
            <a:r>
              <a:rPr lang="en-US" b="1" u="sng" dirty="0">
                <a:highlight>
                  <a:srgbClr val="00FFFF"/>
                </a:highlight>
              </a:rPr>
              <a:t>Visualizations continued with Feature Engineering:</a:t>
            </a:r>
            <a:br>
              <a:rPr lang="en-US" b="1" u="sng" dirty="0">
                <a:highlight>
                  <a:srgbClr val="00FFFF"/>
                </a:highlight>
              </a:rPr>
            </a:br>
            <a:br>
              <a:rPr lang="en-US" b="1" u="sng" dirty="0">
                <a:highlight>
                  <a:srgbClr val="00FFFF"/>
                </a:highlight>
              </a:rPr>
            </a:br>
            <a:endParaRPr lang="en-US" b="1" u="sng" dirty="0">
              <a:highlight>
                <a:srgbClr val="00FFFF"/>
              </a:highlight>
            </a:endParaRPr>
          </a:p>
        </p:txBody>
      </p:sp>
      <p:sp>
        <p:nvSpPr>
          <p:cNvPr id="6" name="TextBox 5">
            <a:extLst>
              <a:ext uri="{FF2B5EF4-FFF2-40B4-BE49-F238E27FC236}">
                <a16:creationId xmlns:a16="http://schemas.microsoft.com/office/drawing/2014/main" id="{B30A166C-6D18-0078-462D-E862978D64AD}"/>
              </a:ext>
            </a:extLst>
          </p:cNvPr>
          <p:cNvSpPr txBox="1"/>
          <p:nvPr/>
        </p:nvSpPr>
        <p:spPr>
          <a:xfrm>
            <a:off x="360000" y="962526"/>
            <a:ext cx="9297347" cy="646331"/>
          </a:xfrm>
          <a:prstGeom prst="rect">
            <a:avLst/>
          </a:prstGeom>
          <a:noFill/>
        </p:spPr>
        <p:txBody>
          <a:bodyPr wrap="square" rtlCol="0">
            <a:spAutoFit/>
          </a:bodyPr>
          <a:lstStyle/>
          <a:p>
            <a:r>
              <a:rPr lang="en-IN" dirty="0"/>
              <a:t>Here we Introduced Two Variables “Month” and “Year” from Date Column using (.</a:t>
            </a:r>
            <a:r>
              <a:rPr lang="en-IN" dirty="0" err="1"/>
              <a:t>dt.strftime</a:t>
            </a:r>
            <a:r>
              <a:rPr lang="en-IN" dirty="0"/>
              <a:t>("%b / %Y")) method.</a:t>
            </a:r>
          </a:p>
        </p:txBody>
      </p:sp>
      <p:pic>
        <p:nvPicPr>
          <p:cNvPr id="8" name="Picture 7">
            <a:extLst>
              <a:ext uri="{FF2B5EF4-FFF2-40B4-BE49-F238E27FC236}">
                <a16:creationId xmlns:a16="http://schemas.microsoft.com/office/drawing/2014/main" id="{DBA6947F-F15F-6C47-3EAD-954191FFEA88}"/>
              </a:ext>
            </a:extLst>
          </p:cNvPr>
          <p:cNvPicPr>
            <a:picLocks noChangeAspect="1"/>
          </p:cNvPicPr>
          <p:nvPr/>
        </p:nvPicPr>
        <p:blipFill>
          <a:blip r:embed="rId2"/>
          <a:stretch>
            <a:fillRect/>
          </a:stretch>
        </p:blipFill>
        <p:spPr>
          <a:xfrm>
            <a:off x="244644" y="1608857"/>
            <a:ext cx="4664240" cy="2041090"/>
          </a:xfrm>
          <a:prstGeom prst="rect">
            <a:avLst/>
          </a:prstGeom>
        </p:spPr>
      </p:pic>
      <p:sp>
        <p:nvSpPr>
          <p:cNvPr id="9" name="TextBox 8">
            <a:extLst>
              <a:ext uri="{FF2B5EF4-FFF2-40B4-BE49-F238E27FC236}">
                <a16:creationId xmlns:a16="http://schemas.microsoft.com/office/drawing/2014/main" id="{16ABC93F-070A-576F-88A3-8A2B93983AF7}"/>
              </a:ext>
            </a:extLst>
          </p:cNvPr>
          <p:cNvSpPr txBox="1"/>
          <p:nvPr/>
        </p:nvSpPr>
        <p:spPr>
          <a:xfrm>
            <a:off x="5088884" y="1608857"/>
            <a:ext cx="6448926" cy="2031325"/>
          </a:xfrm>
          <a:prstGeom prst="rect">
            <a:avLst/>
          </a:prstGeom>
          <a:noFill/>
        </p:spPr>
        <p:txBody>
          <a:bodyPr wrap="square" rtlCol="0">
            <a:spAutoFit/>
          </a:bodyPr>
          <a:lstStyle/>
          <a:p>
            <a:r>
              <a:rPr lang="en-US" dirty="0"/>
              <a:t>This line Plot is for TCS: Year vs Close</a:t>
            </a:r>
          </a:p>
          <a:p>
            <a:r>
              <a:rPr lang="en-US" dirty="0"/>
              <a:t>What is that light blue margin? Its a ‘95% confidence Interval'</a:t>
            </a:r>
          </a:p>
          <a:p>
            <a:r>
              <a:rPr lang="en-US" dirty="0"/>
              <a:t>#Passing the entire dataset in long-form mode will aggregate over repeated values (each year) to show the mean and 95% confidence interval:</a:t>
            </a:r>
            <a:endParaRPr lang="en-IN" dirty="0"/>
          </a:p>
        </p:txBody>
      </p:sp>
      <p:pic>
        <p:nvPicPr>
          <p:cNvPr id="11" name="Picture 10">
            <a:extLst>
              <a:ext uri="{FF2B5EF4-FFF2-40B4-BE49-F238E27FC236}">
                <a16:creationId xmlns:a16="http://schemas.microsoft.com/office/drawing/2014/main" id="{DAFD6088-BEC4-B120-78CB-E242DFE754B9}"/>
              </a:ext>
            </a:extLst>
          </p:cNvPr>
          <p:cNvPicPr>
            <a:picLocks noChangeAspect="1"/>
          </p:cNvPicPr>
          <p:nvPr/>
        </p:nvPicPr>
        <p:blipFill>
          <a:blip r:embed="rId3"/>
          <a:stretch>
            <a:fillRect/>
          </a:stretch>
        </p:blipFill>
        <p:spPr>
          <a:xfrm>
            <a:off x="244644" y="3769781"/>
            <a:ext cx="4844240" cy="3041177"/>
          </a:xfrm>
          <a:prstGeom prst="rect">
            <a:avLst/>
          </a:prstGeom>
        </p:spPr>
      </p:pic>
      <p:sp>
        <p:nvSpPr>
          <p:cNvPr id="12" name="TextBox 11">
            <a:extLst>
              <a:ext uri="{FF2B5EF4-FFF2-40B4-BE49-F238E27FC236}">
                <a16:creationId xmlns:a16="http://schemas.microsoft.com/office/drawing/2014/main" id="{DB0FC367-1B26-B3DC-B1DF-91746E0A3EE3}"/>
              </a:ext>
            </a:extLst>
          </p:cNvPr>
          <p:cNvSpPr txBox="1"/>
          <p:nvPr/>
        </p:nvSpPr>
        <p:spPr>
          <a:xfrm>
            <a:off x="5229726" y="4418146"/>
            <a:ext cx="6603474" cy="1477328"/>
          </a:xfrm>
          <a:prstGeom prst="rect">
            <a:avLst/>
          </a:prstGeom>
          <a:noFill/>
        </p:spPr>
        <p:txBody>
          <a:bodyPr wrap="square" rtlCol="0">
            <a:spAutoFit/>
          </a:bodyPr>
          <a:lstStyle/>
          <a:p>
            <a:r>
              <a:rPr lang="en-IN" dirty="0"/>
              <a:t>This Heatmap if for TCS “ Month vs Year</a:t>
            </a:r>
          </a:p>
          <a:p>
            <a:r>
              <a:rPr lang="en-US" dirty="0"/>
              <a:t>Here on the Scale you can see :the Darker the color the lesser the Close Stock Price and vice versa</a:t>
            </a:r>
          </a:p>
          <a:p>
            <a:endParaRPr lang="en-IN" dirty="0"/>
          </a:p>
        </p:txBody>
      </p:sp>
      <p:sp>
        <p:nvSpPr>
          <p:cNvPr id="21" name="Slide Number Placeholder 3">
            <a:extLst>
              <a:ext uri="{FF2B5EF4-FFF2-40B4-BE49-F238E27FC236}">
                <a16:creationId xmlns:a16="http://schemas.microsoft.com/office/drawing/2014/main" id="{D11DE040-9B2C-1C04-5D19-CBCD07B22E20}"/>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11</a:t>
            </a:fld>
            <a:endParaRPr lang="en-US"/>
          </a:p>
        </p:txBody>
      </p:sp>
    </p:spTree>
    <p:extLst>
      <p:ext uri="{BB962C8B-B14F-4D97-AF65-F5344CB8AC3E}">
        <p14:creationId xmlns:p14="http://schemas.microsoft.com/office/powerpoint/2010/main" val="3905617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0EC8F-D5F3-9B5B-007A-DEE3A6D31F6E}"/>
              </a:ext>
            </a:extLst>
          </p:cNvPr>
          <p:cNvSpPr>
            <a:spLocks noGrp="1"/>
          </p:cNvSpPr>
          <p:nvPr>
            <p:ph type="title"/>
          </p:nvPr>
        </p:nvSpPr>
        <p:spPr>
          <a:xfrm>
            <a:off x="360000" y="360000"/>
            <a:ext cx="11473200" cy="503999"/>
          </a:xfrm>
        </p:spPr>
        <p:txBody>
          <a:bodyPr/>
          <a:lstStyle/>
          <a:p>
            <a:r>
              <a:rPr lang="en-IN" b="1" u="sng" dirty="0">
                <a:highlight>
                  <a:srgbClr val="00FFFF"/>
                </a:highlight>
              </a:rPr>
              <a:t>Type of Down-Sampled Box-Plots of newly introduced Month and Year variable.</a:t>
            </a:r>
          </a:p>
        </p:txBody>
      </p:sp>
      <p:sp>
        <p:nvSpPr>
          <p:cNvPr id="4" name="Slide Number Placeholder 3">
            <a:extLst>
              <a:ext uri="{FF2B5EF4-FFF2-40B4-BE49-F238E27FC236}">
                <a16:creationId xmlns:a16="http://schemas.microsoft.com/office/drawing/2014/main" id="{DE8DC0C8-A957-C576-DE64-1D1523CAC590}"/>
              </a:ext>
            </a:extLst>
          </p:cNvPr>
          <p:cNvSpPr>
            <a:spLocks noGrp="1"/>
          </p:cNvSpPr>
          <p:nvPr>
            <p:ph type="sldNum" sz="quarter" idx="14"/>
          </p:nvPr>
        </p:nvSpPr>
        <p:spPr/>
        <p:txBody>
          <a:bodyPr/>
          <a:lstStyle/>
          <a:p>
            <a:fld id="{058DB212-BFA2-403F-85EF-DFD3FF6D973A}" type="slidenum">
              <a:rPr lang="en-US" noProof="0" smtClean="0"/>
              <a:pPr/>
              <a:t>12</a:t>
            </a:fld>
            <a:endParaRPr lang="en-US" noProof="0"/>
          </a:p>
        </p:txBody>
      </p:sp>
      <p:pic>
        <p:nvPicPr>
          <p:cNvPr id="6" name="Picture 5">
            <a:extLst>
              <a:ext uri="{FF2B5EF4-FFF2-40B4-BE49-F238E27FC236}">
                <a16:creationId xmlns:a16="http://schemas.microsoft.com/office/drawing/2014/main" id="{AE546D40-5866-77C7-4C83-98482B3CBC6A}"/>
              </a:ext>
            </a:extLst>
          </p:cNvPr>
          <p:cNvPicPr>
            <a:picLocks noChangeAspect="1"/>
          </p:cNvPicPr>
          <p:nvPr/>
        </p:nvPicPr>
        <p:blipFill>
          <a:blip r:embed="rId2"/>
          <a:stretch>
            <a:fillRect/>
          </a:stretch>
        </p:blipFill>
        <p:spPr>
          <a:xfrm>
            <a:off x="0" y="1219200"/>
            <a:ext cx="7508961" cy="5278800"/>
          </a:xfrm>
          <a:prstGeom prst="rect">
            <a:avLst/>
          </a:prstGeom>
        </p:spPr>
      </p:pic>
      <p:sp>
        <p:nvSpPr>
          <p:cNvPr id="8" name="TextBox 7">
            <a:extLst>
              <a:ext uri="{FF2B5EF4-FFF2-40B4-BE49-F238E27FC236}">
                <a16:creationId xmlns:a16="http://schemas.microsoft.com/office/drawing/2014/main" id="{AB256800-EF96-D931-BFD9-1302635B81F5}"/>
              </a:ext>
            </a:extLst>
          </p:cNvPr>
          <p:cNvSpPr txBox="1"/>
          <p:nvPr/>
        </p:nvSpPr>
        <p:spPr>
          <a:xfrm>
            <a:off x="7160779" y="1411705"/>
            <a:ext cx="4732421" cy="2862322"/>
          </a:xfrm>
          <a:prstGeom prst="rect">
            <a:avLst/>
          </a:prstGeom>
          <a:noFill/>
        </p:spPr>
        <p:txBody>
          <a:bodyPr wrap="square" rtlCol="0">
            <a:spAutoFit/>
          </a:bodyPr>
          <a:lstStyle/>
          <a:p>
            <a:r>
              <a:rPr lang="en-IN" dirty="0"/>
              <a:t>Plots of TCS </a:t>
            </a:r>
            <a:r>
              <a:rPr lang="en-IN" dirty="0" err="1"/>
              <a:t>Month,Year</a:t>
            </a:r>
            <a:r>
              <a:rPr lang="en-IN" dirty="0"/>
              <a:t> vs Close</a:t>
            </a:r>
          </a:p>
          <a:p>
            <a:endParaRPr lang="en-IN" dirty="0"/>
          </a:p>
          <a:p>
            <a:r>
              <a:rPr lang="en-IN" dirty="0"/>
              <a:t>Here, we can see the median of all the Months through the Year from 2016 till 2021</a:t>
            </a:r>
          </a:p>
          <a:p>
            <a:endParaRPr lang="en-IN" dirty="0"/>
          </a:p>
          <a:p>
            <a:r>
              <a:rPr lang="en-IN" dirty="0"/>
              <a:t>and Median of all Years </a:t>
            </a:r>
          </a:p>
          <a:p>
            <a:r>
              <a:rPr lang="en-IN" dirty="0"/>
              <a:t>We can see the effect when we try to Down-Sample from Days to Months and Years)</a:t>
            </a:r>
          </a:p>
        </p:txBody>
      </p:sp>
      <p:sp>
        <p:nvSpPr>
          <p:cNvPr id="9" name="Slide Number Placeholder 3">
            <a:extLst>
              <a:ext uri="{FF2B5EF4-FFF2-40B4-BE49-F238E27FC236}">
                <a16:creationId xmlns:a16="http://schemas.microsoft.com/office/drawing/2014/main" id="{A66F3A6F-A660-B2F5-E233-4097ABB91DD3}"/>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12</a:t>
            </a:fld>
            <a:endParaRPr lang="en-US"/>
          </a:p>
        </p:txBody>
      </p:sp>
    </p:spTree>
    <p:extLst>
      <p:ext uri="{BB962C8B-B14F-4D97-AF65-F5344CB8AC3E}">
        <p14:creationId xmlns:p14="http://schemas.microsoft.com/office/powerpoint/2010/main" val="2060302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D9EE-BA84-FC10-69F5-E73C9B38F508}"/>
              </a:ext>
            </a:extLst>
          </p:cNvPr>
          <p:cNvSpPr>
            <a:spLocks noGrp="1"/>
          </p:cNvSpPr>
          <p:nvPr>
            <p:ph type="title"/>
          </p:nvPr>
        </p:nvSpPr>
        <p:spPr/>
        <p:txBody>
          <a:bodyPr/>
          <a:lstStyle/>
          <a:p>
            <a:r>
              <a:rPr lang="en-IN" b="1" u="sng" dirty="0">
                <a:highlight>
                  <a:srgbClr val="00FFFF"/>
                </a:highlight>
              </a:rPr>
              <a:t>Feature Engineering</a:t>
            </a:r>
            <a:r>
              <a:rPr lang="en-IN" b="1" u="sng" dirty="0"/>
              <a:t>:</a:t>
            </a:r>
            <a:r>
              <a:rPr lang="en-US" b="1" i="0" u="sng" dirty="0">
                <a:solidFill>
                  <a:srgbClr val="000000"/>
                </a:solidFill>
                <a:effectLst/>
                <a:latin typeface="Helvetica Neue" panose="020B0604020202020204" charset="0"/>
              </a:rPr>
              <a:t>  </a:t>
            </a:r>
            <a:r>
              <a:rPr lang="en-US" b="1" i="0" u="sng" dirty="0">
                <a:solidFill>
                  <a:srgbClr val="000000"/>
                </a:solidFill>
                <a:effectLst/>
                <a:highlight>
                  <a:srgbClr val="00FFFF"/>
                </a:highlight>
                <a:latin typeface="Helvetica Neue" panose="020B0604020202020204" charset="0"/>
              </a:rPr>
              <a:t> Dickey Fuller Test (ADF)</a:t>
            </a:r>
            <a:br>
              <a:rPr lang="en-US" b="1" i="0" dirty="0">
                <a:solidFill>
                  <a:srgbClr val="000000"/>
                </a:solidFill>
                <a:effectLst/>
                <a:latin typeface="Helvetica Neue" panose="020B0604020202020204" charset="0"/>
              </a:rPr>
            </a:br>
            <a:endParaRPr lang="en-IN" dirty="0"/>
          </a:p>
        </p:txBody>
      </p:sp>
      <p:sp>
        <p:nvSpPr>
          <p:cNvPr id="3" name="Text Placeholder 2">
            <a:extLst>
              <a:ext uri="{FF2B5EF4-FFF2-40B4-BE49-F238E27FC236}">
                <a16:creationId xmlns:a16="http://schemas.microsoft.com/office/drawing/2014/main" id="{93C180B4-3E50-A311-13AD-B4941F1E84F6}"/>
              </a:ext>
            </a:extLst>
          </p:cNvPr>
          <p:cNvSpPr>
            <a:spLocks noGrp="1"/>
          </p:cNvSpPr>
          <p:nvPr>
            <p:ph type="body" sz="quarter" idx="12"/>
          </p:nvPr>
        </p:nvSpPr>
        <p:spPr>
          <a:xfrm>
            <a:off x="360363" y="1079999"/>
            <a:ext cx="11471275" cy="2818233"/>
          </a:xfrm>
        </p:spPr>
        <p:txBody>
          <a:bodyPr/>
          <a:lstStyle/>
          <a:p>
            <a:r>
              <a:rPr lang="en-IN" sz="1800" dirty="0"/>
              <a:t>We use Statistical Methods like “Dickey Fuller Test” to check the </a:t>
            </a:r>
            <a:r>
              <a:rPr lang="en-IN" sz="1800" dirty="0" err="1"/>
              <a:t>DataSet</a:t>
            </a:r>
            <a:r>
              <a:rPr lang="en-IN" sz="1800" dirty="0"/>
              <a:t> Stationarity</a:t>
            </a:r>
          </a:p>
          <a:p>
            <a:r>
              <a:rPr lang="en-US" sz="1800" dirty="0"/>
              <a:t>The Augmented Dickey Fuller Test (ADF) is unit root test for stationarity. </a:t>
            </a:r>
          </a:p>
          <a:p>
            <a:r>
              <a:rPr lang="en-US" sz="1800" dirty="0"/>
              <a:t>It checks if your time series is stationary or not. </a:t>
            </a:r>
          </a:p>
          <a:p>
            <a:r>
              <a:rPr lang="en-US" sz="1800" dirty="0"/>
              <a:t>A stationary time series is one whose statistical properties such as mean, variance, autocorrelation, are all constant over time. Such statistics are useful as descriptors of future </a:t>
            </a:r>
            <a:r>
              <a:rPr lang="en-US" sz="1800" dirty="0" err="1"/>
              <a:t>behaviour</a:t>
            </a:r>
            <a:r>
              <a:rPr lang="en-US" sz="1800" dirty="0"/>
              <a:t> only if the series is stationary. </a:t>
            </a:r>
          </a:p>
          <a:p>
            <a:r>
              <a:rPr lang="en-US" sz="1800" dirty="0"/>
              <a:t>The hypothesis for the test: </a:t>
            </a:r>
          </a:p>
          <a:p>
            <a:r>
              <a:rPr lang="en-US" sz="1800" dirty="0"/>
              <a:t>The null hypothesis for this test is that the time series is non-stationary. </a:t>
            </a:r>
          </a:p>
          <a:p>
            <a:r>
              <a:rPr lang="en-US" sz="1800" dirty="0"/>
              <a:t>The alternate hypothesis for this test is that the time series is stationary.</a:t>
            </a:r>
            <a:endParaRPr lang="en-IN" sz="1800" dirty="0"/>
          </a:p>
        </p:txBody>
      </p:sp>
      <p:sp>
        <p:nvSpPr>
          <p:cNvPr id="4" name="Slide Number Placeholder 3">
            <a:extLst>
              <a:ext uri="{FF2B5EF4-FFF2-40B4-BE49-F238E27FC236}">
                <a16:creationId xmlns:a16="http://schemas.microsoft.com/office/drawing/2014/main" id="{6AF3CFBC-9A5C-C4DF-B547-440A210E2959}"/>
              </a:ext>
            </a:extLst>
          </p:cNvPr>
          <p:cNvSpPr>
            <a:spLocks noGrp="1"/>
          </p:cNvSpPr>
          <p:nvPr>
            <p:ph type="sldNum" sz="quarter" idx="14"/>
          </p:nvPr>
        </p:nvSpPr>
        <p:spPr/>
        <p:txBody>
          <a:bodyPr/>
          <a:lstStyle/>
          <a:p>
            <a:fld id="{058DB212-BFA2-403F-85EF-DFD3FF6D973A}" type="slidenum">
              <a:rPr lang="en-US" noProof="0" smtClean="0"/>
              <a:pPr/>
              <a:t>13</a:t>
            </a:fld>
            <a:endParaRPr lang="en-US" noProof="0"/>
          </a:p>
        </p:txBody>
      </p:sp>
      <p:pic>
        <p:nvPicPr>
          <p:cNvPr id="6" name="Picture 5">
            <a:extLst>
              <a:ext uri="{FF2B5EF4-FFF2-40B4-BE49-F238E27FC236}">
                <a16:creationId xmlns:a16="http://schemas.microsoft.com/office/drawing/2014/main" id="{E4A91467-00ED-82B9-2503-C2F2AC476585}"/>
              </a:ext>
            </a:extLst>
          </p:cNvPr>
          <p:cNvPicPr>
            <a:picLocks noChangeAspect="1"/>
          </p:cNvPicPr>
          <p:nvPr/>
        </p:nvPicPr>
        <p:blipFill>
          <a:blip r:embed="rId2"/>
          <a:stretch>
            <a:fillRect/>
          </a:stretch>
        </p:blipFill>
        <p:spPr>
          <a:xfrm>
            <a:off x="359999" y="3898232"/>
            <a:ext cx="8398989" cy="689810"/>
          </a:xfrm>
          <a:prstGeom prst="rect">
            <a:avLst/>
          </a:prstGeom>
        </p:spPr>
      </p:pic>
      <p:pic>
        <p:nvPicPr>
          <p:cNvPr id="8" name="Picture 7">
            <a:extLst>
              <a:ext uri="{FF2B5EF4-FFF2-40B4-BE49-F238E27FC236}">
                <a16:creationId xmlns:a16="http://schemas.microsoft.com/office/drawing/2014/main" id="{ECF6E4D6-A0BF-BBFE-5AA7-26A7123764F6}"/>
              </a:ext>
            </a:extLst>
          </p:cNvPr>
          <p:cNvPicPr>
            <a:picLocks noChangeAspect="1"/>
          </p:cNvPicPr>
          <p:nvPr/>
        </p:nvPicPr>
        <p:blipFill>
          <a:blip r:embed="rId3"/>
          <a:stretch>
            <a:fillRect/>
          </a:stretch>
        </p:blipFill>
        <p:spPr>
          <a:xfrm>
            <a:off x="540882" y="4742410"/>
            <a:ext cx="6453476" cy="1698284"/>
          </a:xfrm>
          <a:prstGeom prst="rect">
            <a:avLst/>
          </a:prstGeom>
        </p:spPr>
      </p:pic>
      <p:sp>
        <p:nvSpPr>
          <p:cNvPr id="9" name="Slide Number Placeholder 3">
            <a:extLst>
              <a:ext uri="{FF2B5EF4-FFF2-40B4-BE49-F238E27FC236}">
                <a16:creationId xmlns:a16="http://schemas.microsoft.com/office/drawing/2014/main" id="{A0D95213-824E-7B35-4767-1FE7F885EAB2}"/>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13</a:t>
            </a:fld>
            <a:endParaRPr lang="en-US"/>
          </a:p>
        </p:txBody>
      </p:sp>
    </p:spTree>
    <p:extLst>
      <p:ext uri="{BB962C8B-B14F-4D97-AF65-F5344CB8AC3E}">
        <p14:creationId xmlns:p14="http://schemas.microsoft.com/office/powerpoint/2010/main" val="922785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5B0D-D6BB-E172-A935-8E4AAD9C9ABF}"/>
              </a:ext>
            </a:extLst>
          </p:cNvPr>
          <p:cNvSpPr>
            <a:spLocks noGrp="1"/>
          </p:cNvSpPr>
          <p:nvPr>
            <p:ph type="title"/>
          </p:nvPr>
        </p:nvSpPr>
        <p:spPr/>
        <p:txBody>
          <a:bodyPr/>
          <a:lstStyle/>
          <a:p>
            <a:r>
              <a:rPr lang="en-US" b="1" u="sng" dirty="0">
                <a:highlight>
                  <a:srgbClr val="00FFFF"/>
                </a:highlight>
              </a:rPr>
              <a:t>Down Sampling:  Days to Each Months using .resample()</a:t>
            </a:r>
            <a:endParaRPr lang="en-IN" b="1" u="sng" dirty="0">
              <a:highlight>
                <a:srgbClr val="00FFFF"/>
              </a:highlight>
            </a:endParaRPr>
          </a:p>
        </p:txBody>
      </p:sp>
      <p:sp>
        <p:nvSpPr>
          <p:cNvPr id="3" name="Text Placeholder 2">
            <a:extLst>
              <a:ext uri="{FF2B5EF4-FFF2-40B4-BE49-F238E27FC236}">
                <a16:creationId xmlns:a16="http://schemas.microsoft.com/office/drawing/2014/main" id="{350010E1-F945-43D2-4A93-E078688F9283}"/>
              </a:ext>
            </a:extLst>
          </p:cNvPr>
          <p:cNvSpPr>
            <a:spLocks noGrp="1"/>
          </p:cNvSpPr>
          <p:nvPr>
            <p:ph type="body" sz="quarter" idx="12"/>
          </p:nvPr>
        </p:nvSpPr>
        <p:spPr>
          <a:xfrm>
            <a:off x="301370" y="815834"/>
            <a:ext cx="11473199" cy="2424671"/>
          </a:xfrm>
        </p:spPr>
        <p:txBody>
          <a:bodyPr/>
          <a:lstStyle/>
          <a:p>
            <a:r>
              <a:rPr lang="en-US" sz="1800" b="1" u="sng" dirty="0"/>
              <a:t>Down Sampling: </a:t>
            </a:r>
            <a:r>
              <a:rPr lang="en-US" sz="1800" dirty="0"/>
              <a:t>When you Want to move from high frequency to low Frequency we will go for “Averaging method” {</a:t>
            </a:r>
            <a:r>
              <a:rPr lang="en-US" sz="1800" dirty="0" err="1"/>
              <a:t>eg</a:t>
            </a:r>
            <a:r>
              <a:rPr lang="en-US" sz="1800" dirty="0"/>
              <a:t> Days to Month} Here we need to Decrease (Average) the Samples to go to Low frequency {from High frequency to Low frequency we need to go} ZOOM OUT (We average all the 24 hours </a:t>
            </a:r>
            <a:r>
              <a:rPr lang="en-US" sz="1800" dirty="0" err="1"/>
              <a:t>dp</a:t>
            </a:r>
            <a:r>
              <a:rPr lang="en-US" sz="1800" dirty="0"/>
              <a:t> and we get One </a:t>
            </a:r>
            <a:r>
              <a:rPr lang="en-US" sz="1800" dirty="0" err="1"/>
              <a:t>dp</a:t>
            </a:r>
            <a:r>
              <a:rPr lang="en-US" sz="1800" dirty="0"/>
              <a:t> which is 1 Day Temp.</a:t>
            </a:r>
          </a:p>
          <a:p>
            <a:r>
              <a:rPr lang="en-US" sz="1800" b="1" dirty="0"/>
              <a:t>resample = </a:t>
            </a:r>
            <a:r>
              <a:rPr lang="en-US" sz="1800" b="1" dirty="0" err="1"/>
              <a:t>tcs_df.resample</a:t>
            </a:r>
            <a:r>
              <a:rPr lang="en-US" sz="1800" b="1" dirty="0"/>
              <a:t>('M’)  //</a:t>
            </a:r>
            <a:r>
              <a:rPr lang="en-US" sz="1800" dirty="0"/>
              <a:t>M: Month Wise(avg of 30 Days as 1 Month value) ; Q : Quarter(3 Months avg) end   			frequency </a:t>
            </a:r>
          </a:p>
          <a:p>
            <a:r>
              <a:rPr lang="en-US" b="1" dirty="0" err="1"/>
              <a:t>Monthly_values</a:t>
            </a:r>
            <a:r>
              <a:rPr lang="en-US" b="1" dirty="0"/>
              <a:t> = </a:t>
            </a:r>
            <a:r>
              <a:rPr lang="en-US" b="1" dirty="0" err="1"/>
              <a:t>resample.mean</a:t>
            </a:r>
            <a:r>
              <a:rPr lang="en-US" b="1" dirty="0"/>
              <a:t>()  //</a:t>
            </a:r>
            <a:r>
              <a:rPr lang="en-US" dirty="0"/>
              <a:t>Created a new variable “Monthly Values &amp; stored all variables in 					that for visualization</a:t>
            </a:r>
            <a:endParaRPr lang="en-IN" dirty="0"/>
          </a:p>
        </p:txBody>
      </p:sp>
      <p:sp>
        <p:nvSpPr>
          <p:cNvPr id="4" name="Slide Number Placeholder 3">
            <a:extLst>
              <a:ext uri="{FF2B5EF4-FFF2-40B4-BE49-F238E27FC236}">
                <a16:creationId xmlns:a16="http://schemas.microsoft.com/office/drawing/2014/main" id="{D8026751-3624-9B04-FBED-C259FA38DABC}"/>
              </a:ext>
            </a:extLst>
          </p:cNvPr>
          <p:cNvSpPr>
            <a:spLocks noGrp="1"/>
          </p:cNvSpPr>
          <p:nvPr>
            <p:ph type="sldNum" sz="quarter" idx="14"/>
          </p:nvPr>
        </p:nvSpPr>
        <p:spPr/>
        <p:txBody>
          <a:bodyPr/>
          <a:lstStyle/>
          <a:p>
            <a:fld id="{058DB212-BFA2-403F-85EF-DFD3FF6D973A}" type="slidenum">
              <a:rPr lang="en-US" noProof="0" smtClean="0"/>
              <a:pPr/>
              <a:t>14</a:t>
            </a:fld>
            <a:endParaRPr lang="en-US" noProof="0"/>
          </a:p>
        </p:txBody>
      </p:sp>
      <p:pic>
        <p:nvPicPr>
          <p:cNvPr id="6" name="Picture 5">
            <a:extLst>
              <a:ext uri="{FF2B5EF4-FFF2-40B4-BE49-F238E27FC236}">
                <a16:creationId xmlns:a16="http://schemas.microsoft.com/office/drawing/2014/main" id="{DA9C4752-74A7-245C-567E-3E71C6126FF5}"/>
              </a:ext>
            </a:extLst>
          </p:cNvPr>
          <p:cNvPicPr>
            <a:picLocks noChangeAspect="1"/>
          </p:cNvPicPr>
          <p:nvPr/>
        </p:nvPicPr>
        <p:blipFill>
          <a:blip r:embed="rId2"/>
          <a:stretch>
            <a:fillRect/>
          </a:stretch>
        </p:blipFill>
        <p:spPr>
          <a:xfrm>
            <a:off x="0" y="3240505"/>
            <a:ext cx="6934670" cy="3437495"/>
          </a:xfrm>
          <a:prstGeom prst="rect">
            <a:avLst/>
          </a:prstGeom>
        </p:spPr>
      </p:pic>
      <p:sp>
        <p:nvSpPr>
          <p:cNvPr id="7" name="TextBox 6">
            <a:extLst>
              <a:ext uri="{FF2B5EF4-FFF2-40B4-BE49-F238E27FC236}">
                <a16:creationId xmlns:a16="http://schemas.microsoft.com/office/drawing/2014/main" id="{D951E482-EF46-1E3B-D0EC-D1BAEC5211E6}"/>
              </a:ext>
            </a:extLst>
          </p:cNvPr>
          <p:cNvSpPr txBox="1"/>
          <p:nvPr/>
        </p:nvSpPr>
        <p:spPr>
          <a:xfrm>
            <a:off x="6685354" y="3096174"/>
            <a:ext cx="4716379" cy="1200329"/>
          </a:xfrm>
          <a:prstGeom prst="rect">
            <a:avLst/>
          </a:prstGeom>
          <a:noFill/>
        </p:spPr>
        <p:txBody>
          <a:bodyPr wrap="square" rtlCol="0">
            <a:spAutoFit/>
          </a:bodyPr>
          <a:lstStyle/>
          <a:p>
            <a:r>
              <a:rPr lang="en-US" dirty="0"/>
              <a:t># Here we can see the Month end wise Closing Prices of Entire Period</a:t>
            </a:r>
          </a:p>
          <a:p>
            <a:r>
              <a:rPr lang="en-US" dirty="0"/>
              <a:t>#Upward Exponential trend </a:t>
            </a:r>
            <a:endParaRPr lang="en-IN" dirty="0"/>
          </a:p>
        </p:txBody>
      </p:sp>
      <p:pic>
        <p:nvPicPr>
          <p:cNvPr id="9" name="Picture 8">
            <a:extLst>
              <a:ext uri="{FF2B5EF4-FFF2-40B4-BE49-F238E27FC236}">
                <a16:creationId xmlns:a16="http://schemas.microsoft.com/office/drawing/2014/main" id="{E3FBB102-D71F-4873-D272-637EA203C4E8}"/>
              </a:ext>
            </a:extLst>
          </p:cNvPr>
          <p:cNvPicPr>
            <a:picLocks noChangeAspect="1"/>
          </p:cNvPicPr>
          <p:nvPr/>
        </p:nvPicPr>
        <p:blipFill>
          <a:blip r:embed="rId3"/>
          <a:stretch>
            <a:fillRect/>
          </a:stretch>
        </p:blipFill>
        <p:spPr>
          <a:xfrm>
            <a:off x="6626712" y="4346924"/>
            <a:ext cx="5082980" cy="2179509"/>
          </a:xfrm>
          <a:prstGeom prst="rect">
            <a:avLst/>
          </a:prstGeom>
        </p:spPr>
      </p:pic>
      <p:sp>
        <p:nvSpPr>
          <p:cNvPr id="10" name="Slide Number Placeholder 3">
            <a:extLst>
              <a:ext uri="{FF2B5EF4-FFF2-40B4-BE49-F238E27FC236}">
                <a16:creationId xmlns:a16="http://schemas.microsoft.com/office/drawing/2014/main" id="{AED12E49-FE69-7E65-E364-27C796B7C8FE}"/>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14</a:t>
            </a:fld>
            <a:endParaRPr lang="en-US"/>
          </a:p>
        </p:txBody>
      </p:sp>
    </p:spTree>
    <p:extLst>
      <p:ext uri="{BB962C8B-B14F-4D97-AF65-F5344CB8AC3E}">
        <p14:creationId xmlns:p14="http://schemas.microsoft.com/office/powerpoint/2010/main" val="3142605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AF44-FD5D-F140-3EB6-2FD5C3B6D2EC}"/>
              </a:ext>
            </a:extLst>
          </p:cNvPr>
          <p:cNvSpPr>
            <a:spLocks noGrp="1"/>
          </p:cNvSpPr>
          <p:nvPr>
            <p:ph type="title"/>
          </p:nvPr>
        </p:nvSpPr>
        <p:spPr/>
        <p:txBody>
          <a:bodyPr/>
          <a:lstStyle/>
          <a:p>
            <a:r>
              <a:rPr lang="en-US" b="1" u="sng" dirty="0">
                <a:highlight>
                  <a:srgbClr val="00FFFF"/>
                </a:highlight>
              </a:rPr>
              <a:t>Converting Non-Stationary to Stationary</a:t>
            </a:r>
            <a:br>
              <a:rPr lang="en-US" dirty="0">
                <a:highlight>
                  <a:srgbClr val="00FFFF"/>
                </a:highlight>
              </a:rPr>
            </a:br>
            <a:endParaRPr lang="en-IN" dirty="0">
              <a:highlight>
                <a:srgbClr val="00FFFF"/>
              </a:highlight>
            </a:endParaRPr>
          </a:p>
        </p:txBody>
      </p:sp>
      <p:sp>
        <p:nvSpPr>
          <p:cNvPr id="3" name="Text Placeholder 2">
            <a:extLst>
              <a:ext uri="{FF2B5EF4-FFF2-40B4-BE49-F238E27FC236}">
                <a16:creationId xmlns:a16="http://schemas.microsoft.com/office/drawing/2014/main" id="{D3E70388-CA52-F5E4-CBD1-CCD5995F7586}"/>
              </a:ext>
            </a:extLst>
          </p:cNvPr>
          <p:cNvSpPr>
            <a:spLocks noGrp="1"/>
          </p:cNvSpPr>
          <p:nvPr>
            <p:ph type="body" sz="quarter" idx="12"/>
          </p:nvPr>
        </p:nvSpPr>
        <p:spPr>
          <a:xfrm>
            <a:off x="360363" y="1079999"/>
            <a:ext cx="11471275" cy="1794035"/>
          </a:xfrm>
        </p:spPr>
        <p:txBody>
          <a:bodyPr/>
          <a:lstStyle/>
          <a:p>
            <a:r>
              <a:rPr lang="en-US" dirty="0"/>
              <a:t>So, sometimes if you want to remove the Noise/to improve the Signals in Forecasting we will have to go for the Transformation Methods  (To convert Non-Linear data to Linear Data)</a:t>
            </a:r>
            <a:br>
              <a:rPr lang="en-US" dirty="0"/>
            </a:br>
            <a:r>
              <a:rPr lang="en-US" dirty="0"/>
              <a:t>So, we have different-different transformation, Some few Popular Transformations             </a:t>
            </a:r>
          </a:p>
          <a:p>
            <a:r>
              <a:rPr lang="en-IN" dirty="0"/>
              <a:t>We used this technique on Down Sampled Data (Months)</a:t>
            </a:r>
            <a:endParaRPr lang="en-US" dirty="0"/>
          </a:p>
          <a:p>
            <a:r>
              <a:rPr lang="en-US" dirty="0"/>
              <a:t>   1) </a:t>
            </a:r>
            <a:r>
              <a:rPr lang="en-US" b="1" dirty="0"/>
              <a:t>Square Root                                    </a:t>
            </a:r>
            <a:r>
              <a:rPr lang="en-US" dirty="0"/>
              <a:t>2) </a:t>
            </a:r>
            <a:r>
              <a:rPr lang="en-US" b="1" dirty="0"/>
              <a:t>Log Transformation</a:t>
            </a:r>
          </a:p>
        </p:txBody>
      </p:sp>
      <p:sp>
        <p:nvSpPr>
          <p:cNvPr id="4" name="Slide Number Placeholder 3">
            <a:extLst>
              <a:ext uri="{FF2B5EF4-FFF2-40B4-BE49-F238E27FC236}">
                <a16:creationId xmlns:a16="http://schemas.microsoft.com/office/drawing/2014/main" id="{4A4CA671-6A1B-5E60-5A88-32BDCD565CEE}"/>
              </a:ext>
            </a:extLst>
          </p:cNvPr>
          <p:cNvSpPr>
            <a:spLocks noGrp="1"/>
          </p:cNvSpPr>
          <p:nvPr>
            <p:ph type="sldNum" sz="quarter" idx="14"/>
          </p:nvPr>
        </p:nvSpPr>
        <p:spPr/>
        <p:txBody>
          <a:bodyPr/>
          <a:lstStyle/>
          <a:p>
            <a:fld id="{058DB212-BFA2-403F-85EF-DFD3FF6D973A}" type="slidenum">
              <a:rPr lang="en-US" noProof="0" smtClean="0"/>
              <a:pPr/>
              <a:t>15</a:t>
            </a:fld>
            <a:endParaRPr lang="en-US" noProof="0"/>
          </a:p>
        </p:txBody>
      </p:sp>
      <p:pic>
        <p:nvPicPr>
          <p:cNvPr id="6" name="Picture 5">
            <a:extLst>
              <a:ext uri="{FF2B5EF4-FFF2-40B4-BE49-F238E27FC236}">
                <a16:creationId xmlns:a16="http://schemas.microsoft.com/office/drawing/2014/main" id="{94B92B4F-CD31-724D-A97F-0ED01DF25A2A}"/>
              </a:ext>
            </a:extLst>
          </p:cNvPr>
          <p:cNvPicPr>
            <a:picLocks noChangeAspect="1"/>
          </p:cNvPicPr>
          <p:nvPr/>
        </p:nvPicPr>
        <p:blipFill>
          <a:blip r:embed="rId2"/>
          <a:stretch>
            <a:fillRect/>
          </a:stretch>
        </p:blipFill>
        <p:spPr>
          <a:xfrm>
            <a:off x="0" y="2915958"/>
            <a:ext cx="3994484" cy="3368332"/>
          </a:xfrm>
          <a:prstGeom prst="rect">
            <a:avLst/>
          </a:prstGeom>
        </p:spPr>
      </p:pic>
      <p:pic>
        <p:nvPicPr>
          <p:cNvPr id="8" name="Picture 7">
            <a:extLst>
              <a:ext uri="{FF2B5EF4-FFF2-40B4-BE49-F238E27FC236}">
                <a16:creationId xmlns:a16="http://schemas.microsoft.com/office/drawing/2014/main" id="{42095E43-0358-2F2A-3147-B0B312067698}"/>
              </a:ext>
            </a:extLst>
          </p:cNvPr>
          <p:cNvPicPr>
            <a:picLocks noChangeAspect="1"/>
          </p:cNvPicPr>
          <p:nvPr/>
        </p:nvPicPr>
        <p:blipFill>
          <a:blip r:embed="rId3"/>
          <a:stretch>
            <a:fillRect/>
          </a:stretch>
        </p:blipFill>
        <p:spPr>
          <a:xfrm>
            <a:off x="4246855" y="2877855"/>
            <a:ext cx="3698290" cy="3406435"/>
          </a:xfrm>
          <a:prstGeom prst="rect">
            <a:avLst/>
          </a:prstGeom>
        </p:spPr>
      </p:pic>
      <p:pic>
        <p:nvPicPr>
          <p:cNvPr id="10" name="Picture 9">
            <a:extLst>
              <a:ext uri="{FF2B5EF4-FFF2-40B4-BE49-F238E27FC236}">
                <a16:creationId xmlns:a16="http://schemas.microsoft.com/office/drawing/2014/main" id="{7FBEC3BD-DB5B-E6BC-F9B5-DEE71E6C99F1}"/>
              </a:ext>
            </a:extLst>
          </p:cNvPr>
          <p:cNvPicPr>
            <a:picLocks noChangeAspect="1"/>
          </p:cNvPicPr>
          <p:nvPr/>
        </p:nvPicPr>
        <p:blipFill>
          <a:blip r:embed="rId4"/>
          <a:stretch>
            <a:fillRect/>
          </a:stretch>
        </p:blipFill>
        <p:spPr>
          <a:xfrm>
            <a:off x="7951724" y="2090079"/>
            <a:ext cx="3999644" cy="2963184"/>
          </a:xfrm>
          <a:prstGeom prst="rect">
            <a:avLst/>
          </a:prstGeom>
        </p:spPr>
      </p:pic>
      <p:sp>
        <p:nvSpPr>
          <p:cNvPr id="11" name="TextBox 10">
            <a:extLst>
              <a:ext uri="{FF2B5EF4-FFF2-40B4-BE49-F238E27FC236}">
                <a16:creationId xmlns:a16="http://schemas.microsoft.com/office/drawing/2014/main" id="{93434959-CC60-25AB-5245-424F61F35B6D}"/>
              </a:ext>
            </a:extLst>
          </p:cNvPr>
          <p:cNvSpPr txBox="1"/>
          <p:nvPr/>
        </p:nvSpPr>
        <p:spPr>
          <a:xfrm>
            <a:off x="7945145" y="5101389"/>
            <a:ext cx="4086434" cy="923330"/>
          </a:xfrm>
          <a:prstGeom prst="rect">
            <a:avLst/>
          </a:prstGeom>
          <a:noFill/>
        </p:spPr>
        <p:txBody>
          <a:bodyPr wrap="square" rtlCol="0">
            <a:spAutoFit/>
          </a:bodyPr>
          <a:lstStyle/>
          <a:p>
            <a:r>
              <a:rPr lang="en-IN" b="1" dirty="0"/>
              <a:t>Log transformation for entire TCS dataset for all days for Close Column</a:t>
            </a:r>
          </a:p>
        </p:txBody>
      </p:sp>
      <p:sp>
        <p:nvSpPr>
          <p:cNvPr id="12" name="Arrow: Up 11">
            <a:extLst>
              <a:ext uri="{FF2B5EF4-FFF2-40B4-BE49-F238E27FC236}">
                <a16:creationId xmlns:a16="http://schemas.microsoft.com/office/drawing/2014/main" id="{AE7B70B9-222C-ED46-6A42-B6C41E7352E8}"/>
              </a:ext>
            </a:extLst>
          </p:cNvPr>
          <p:cNvSpPr/>
          <p:nvPr/>
        </p:nvSpPr>
        <p:spPr>
          <a:xfrm>
            <a:off x="11594400" y="5053263"/>
            <a:ext cx="237237" cy="92333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Slide Number Placeholder 3">
            <a:extLst>
              <a:ext uri="{FF2B5EF4-FFF2-40B4-BE49-F238E27FC236}">
                <a16:creationId xmlns:a16="http://schemas.microsoft.com/office/drawing/2014/main" id="{E0B6257F-F7E5-779E-3AA6-DAB4BFFEBFB8}"/>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15</a:t>
            </a:fld>
            <a:endParaRPr lang="en-US"/>
          </a:p>
        </p:txBody>
      </p:sp>
    </p:spTree>
    <p:extLst>
      <p:ext uri="{BB962C8B-B14F-4D97-AF65-F5344CB8AC3E}">
        <p14:creationId xmlns:p14="http://schemas.microsoft.com/office/powerpoint/2010/main" val="1444729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E985-8AEB-8AC8-C1CE-341F2628FD8E}"/>
              </a:ext>
            </a:extLst>
          </p:cNvPr>
          <p:cNvSpPr>
            <a:spLocks noGrp="1"/>
          </p:cNvSpPr>
          <p:nvPr>
            <p:ph type="title"/>
          </p:nvPr>
        </p:nvSpPr>
        <p:spPr>
          <a:xfrm>
            <a:off x="358439" y="207600"/>
            <a:ext cx="11473200" cy="540000"/>
          </a:xfrm>
        </p:spPr>
        <p:txBody>
          <a:bodyPr/>
          <a:lstStyle/>
          <a:p>
            <a:r>
              <a:rPr lang="en-IN" b="1" u="sng" dirty="0">
                <a:highlight>
                  <a:srgbClr val="00FFFF"/>
                </a:highlight>
              </a:rPr>
              <a:t>Feature Engineering and Feature Selection</a:t>
            </a:r>
          </a:p>
        </p:txBody>
      </p:sp>
      <p:sp>
        <p:nvSpPr>
          <p:cNvPr id="3" name="Text Placeholder 2">
            <a:extLst>
              <a:ext uri="{FF2B5EF4-FFF2-40B4-BE49-F238E27FC236}">
                <a16:creationId xmlns:a16="http://schemas.microsoft.com/office/drawing/2014/main" id="{0111176B-C076-7996-67A6-3DDCE9D8778A}"/>
              </a:ext>
            </a:extLst>
          </p:cNvPr>
          <p:cNvSpPr>
            <a:spLocks noGrp="1"/>
          </p:cNvSpPr>
          <p:nvPr>
            <p:ph type="body" sz="quarter" idx="12"/>
          </p:nvPr>
        </p:nvSpPr>
        <p:spPr>
          <a:xfrm>
            <a:off x="358439" y="747600"/>
            <a:ext cx="11473200" cy="784800"/>
          </a:xfrm>
        </p:spPr>
        <p:txBody>
          <a:bodyPr/>
          <a:lstStyle/>
          <a:p>
            <a:r>
              <a:rPr lang="en-US" b="1" u="sng" dirty="0"/>
              <a:t>Market Cap:  </a:t>
            </a:r>
            <a:r>
              <a:rPr lang="en-US" b="1" u="sng" dirty="0">
                <a:highlight>
                  <a:srgbClr val="00FFFF"/>
                </a:highlight>
              </a:rPr>
              <a:t>""Total Traded" </a:t>
            </a:r>
            <a:r>
              <a:rPr lang="en-US" b="1" u="sng" dirty="0"/>
              <a:t>*For All Stocks“</a:t>
            </a:r>
          </a:p>
          <a:p>
            <a:r>
              <a:rPr lang="en-US" dirty="0"/>
              <a:t>"Total Traded" = 'Open price' * 'Volume'</a:t>
            </a:r>
            <a:endParaRPr lang="en-IN" dirty="0"/>
          </a:p>
        </p:txBody>
      </p:sp>
      <p:sp>
        <p:nvSpPr>
          <p:cNvPr id="4" name="Slide Number Placeholder 3">
            <a:extLst>
              <a:ext uri="{FF2B5EF4-FFF2-40B4-BE49-F238E27FC236}">
                <a16:creationId xmlns:a16="http://schemas.microsoft.com/office/drawing/2014/main" id="{17CE6762-0C6C-4B4B-13AD-31289DF3CEAB}"/>
              </a:ext>
            </a:extLst>
          </p:cNvPr>
          <p:cNvSpPr>
            <a:spLocks noGrp="1"/>
          </p:cNvSpPr>
          <p:nvPr>
            <p:ph type="sldNum" sz="quarter" idx="14"/>
          </p:nvPr>
        </p:nvSpPr>
        <p:spPr/>
        <p:txBody>
          <a:bodyPr/>
          <a:lstStyle/>
          <a:p>
            <a:fld id="{058DB212-BFA2-403F-85EF-DFD3FF6D973A}" type="slidenum">
              <a:rPr lang="en-US" noProof="0" smtClean="0"/>
              <a:pPr/>
              <a:t>16</a:t>
            </a:fld>
            <a:endParaRPr lang="en-US" noProof="0"/>
          </a:p>
        </p:txBody>
      </p:sp>
      <p:sp>
        <p:nvSpPr>
          <p:cNvPr id="5" name="TextBox 4">
            <a:extLst>
              <a:ext uri="{FF2B5EF4-FFF2-40B4-BE49-F238E27FC236}">
                <a16:creationId xmlns:a16="http://schemas.microsoft.com/office/drawing/2014/main" id="{8B759D63-D5FD-97E5-C521-28AB5766AD3F}"/>
              </a:ext>
            </a:extLst>
          </p:cNvPr>
          <p:cNvSpPr txBox="1"/>
          <p:nvPr/>
        </p:nvSpPr>
        <p:spPr>
          <a:xfrm>
            <a:off x="5410200" y="747600"/>
            <a:ext cx="6421439" cy="2462213"/>
          </a:xfrm>
          <a:prstGeom prst="rect">
            <a:avLst/>
          </a:prstGeom>
          <a:noFill/>
        </p:spPr>
        <p:txBody>
          <a:bodyPr wrap="square" rtlCol="0">
            <a:spAutoFit/>
          </a:bodyPr>
          <a:lstStyle/>
          <a:p>
            <a:r>
              <a:rPr lang="en-US" sz="1400" dirty="0"/>
              <a:t>We don't have any information giving us a more precise explanation of what kind of company, might be more valuable than the other so our current data doesn’t have that information of total units of stock present.</a:t>
            </a:r>
          </a:p>
          <a:p>
            <a:endParaRPr lang="en-US" sz="1400" dirty="0"/>
          </a:p>
          <a:p>
            <a:r>
              <a:rPr lang="en-US" sz="1400" dirty="0"/>
              <a:t>What we can do over here is just a simple calculation to try to represent "Total Money Traded" so we are going to be using the Open price for that and the Volume, so what’s the Current Stock price and the Volume Traded, so we can do a small calculation to try to represent Total Money Traded</a:t>
            </a:r>
            <a:endParaRPr lang="en-IN" sz="1400" dirty="0"/>
          </a:p>
        </p:txBody>
      </p:sp>
      <p:sp>
        <p:nvSpPr>
          <p:cNvPr id="6" name="TextBox 5">
            <a:extLst>
              <a:ext uri="{FF2B5EF4-FFF2-40B4-BE49-F238E27FC236}">
                <a16:creationId xmlns:a16="http://schemas.microsoft.com/office/drawing/2014/main" id="{768E2C42-0BEA-759B-2792-67D748C8E306}"/>
              </a:ext>
            </a:extLst>
          </p:cNvPr>
          <p:cNvSpPr txBox="1"/>
          <p:nvPr/>
        </p:nvSpPr>
        <p:spPr>
          <a:xfrm>
            <a:off x="358438" y="1539395"/>
            <a:ext cx="5051761" cy="1477328"/>
          </a:xfrm>
          <a:prstGeom prst="rect">
            <a:avLst/>
          </a:prstGeom>
          <a:noFill/>
        </p:spPr>
        <p:txBody>
          <a:bodyPr wrap="square" rtlCol="0">
            <a:spAutoFit/>
          </a:bodyPr>
          <a:lstStyle/>
          <a:p>
            <a:r>
              <a:rPr lang="en-US" dirty="0"/>
              <a:t>Defined a new column for each of the stocks by calling it as "Total Traded" = which is nothing other than the 'Open price' multiplied by the 'Volume'.</a:t>
            </a:r>
            <a:endParaRPr lang="en-IN" dirty="0"/>
          </a:p>
        </p:txBody>
      </p:sp>
      <p:pic>
        <p:nvPicPr>
          <p:cNvPr id="8" name="Picture 7">
            <a:extLst>
              <a:ext uri="{FF2B5EF4-FFF2-40B4-BE49-F238E27FC236}">
                <a16:creationId xmlns:a16="http://schemas.microsoft.com/office/drawing/2014/main" id="{503C9C17-FD3E-6C2E-208E-CB5D13D21A40}"/>
              </a:ext>
            </a:extLst>
          </p:cNvPr>
          <p:cNvPicPr>
            <a:picLocks noChangeAspect="1"/>
          </p:cNvPicPr>
          <p:nvPr/>
        </p:nvPicPr>
        <p:blipFill>
          <a:blip r:embed="rId2"/>
          <a:stretch>
            <a:fillRect/>
          </a:stretch>
        </p:blipFill>
        <p:spPr>
          <a:xfrm>
            <a:off x="358438" y="3275514"/>
            <a:ext cx="8633162" cy="3402486"/>
          </a:xfrm>
          <a:prstGeom prst="rect">
            <a:avLst/>
          </a:prstGeom>
        </p:spPr>
      </p:pic>
      <p:sp>
        <p:nvSpPr>
          <p:cNvPr id="9" name="TextBox 8">
            <a:extLst>
              <a:ext uri="{FF2B5EF4-FFF2-40B4-BE49-F238E27FC236}">
                <a16:creationId xmlns:a16="http://schemas.microsoft.com/office/drawing/2014/main" id="{9752929F-6812-9795-FC3F-E658F8B9BEF5}"/>
              </a:ext>
            </a:extLst>
          </p:cNvPr>
          <p:cNvSpPr txBox="1"/>
          <p:nvPr/>
        </p:nvSpPr>
        <p:spPr>
          <a:xfrm>
            <a:off x="8991600" y="3429000"/>
            <a:ext cx="2840039" cy="1477328"/>
          </a:xfrm>
          <a:prstGeom prst="rect">
            <a:avLst/>
          </a:prstGeom>
          <a:noFill/>
        </p:spPr>
        <p:txBody>
          <a:bodyPr wrap="square" rtlCol="0">
            <a:spAutoFit/>
          </a:bodyPr>
          <a:lstStyle/>
          <a:p>
            <a:r>
              <a:rPr lang="en-US" dirty="0"/>
              <a:t># To, Find the MAX Spike Date happened for TCS we use argmax() for Date and position</a:t>
            </a:r>
            <a:endParaRPr lang="en-IN" dirty="0"/>
          </a:p>
        </p:txBody>
      </p:sp>
      <p:sp>
        <p:nvSpPr>
          <p:cNvPr id="10" name="Arrow: Right 9">
            <a:extLst>
              <a:ext uri="{FF2B5EF4-FFF2-40B4-BE49-F238E27FC236}">
                <a16:creationId xmlns:a16="http://schemas.microsoft.com/office/drawing/2014/main" id="{642F7F18-17CD-CA2B-3015-4FAFCD3ABD41}"/>
              </a:ext>
            </a:extLst>
          </p:cNvPr>
          <p:cNvSpPr/>
          <p:nvPr/>
        </p:nvSpPr>
        <p:spPr>
          <a:xfrm>
            <a:off x="9210158" y="5892553"/>
            <a:ext cx="2165684" cy="43569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F5639C6C-9BA5-3EB2-10A2-DB0333152064}"/>
              </a:ext>
            </a:extLst>
          </p:cNvPr>
          <p:cNvSpPr txBox="1"/>
          <p:nvPr/>
        </p:nvSpPr>
        <p:spPr>
          <a:xfrm>
            <a:off x="8991599" y="5566611"/>
            <a:ext cx="3056021" cy="369332"/>
          </a:xfrm>
          <a:prstGeom prst="rect">
            <a:avLst/>
          </a:prstGeom>
          <a:noFill/>
        </p:spPr>
        <p:txBody>
          <a:bodyPr wrap="square" rtlCol="0">
            <a:spAutoFit/>
          </a:bodyPr>
          <a:lstStyle/>
          <a:p>
            <a:r>
              <a:rPr lang="en-IN" dirty="0"/>
              <a:t>Continued Next Slide</a:t>
            </a:r>
          </a:p>
        </p:txBody>
      </p:sp>
      <p:sp>
        <p:nvSpPr>
          <p:cNvPr id="12" name="Slide Number Placeholder 3">
            <a:extLst>
              <a:ext uri="{FF2B5EF4-FFF2-40B4-BE49-F238E27FC236}">
                <a16:creationId xmlns:a16="http://schemas.microsoft.com/office/drawing/2014/main" id="{E1B279E0-F4C0-F0C4-4C16-CB71AE4E421A}"/>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16</a:t>
            </a:fld>
            <a:endParaRPr lang="en-US"/>
          </a:p>
        </p:txBody>
      </p:sp>
    </p:spTree>
    <p:extLst>
      <p:ext uri="{BB962C8B-B14F-4D97-AF65-F5344CB8AC3E}">
        <p14:creationId xmlns:p14="http://schemas.microsoft.com/office/powerpoint/2010/main" val="817796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A07512-2CED-0AAE-52A0-C0E51D7980ED}"/>
              </a:ext>
            </a:extLst>
          </p:cNvPr>
          <p:cNvSpPr>
            <a:spLocks noGrp="1"/>
          </p:cNvSpPr>
          <p:nvPr>
            <p:ph type="sldNum" sz="quarter" idx="14"/>
          </p:nvPr>
        </p:nvSpPr>
        <p:spPr/>
        <p:txBody>
          <a:bodyPr/>
          <a:lstStyle/>
          <a:p>
            <a:fld id="{058DB212-BFA2-403F-85EF-DFD3FF6D973A}" type="slidenum">
              <a:rPr lang="en-US" noProof="0" smtClean="0"/>
              <a:pPr/>
              <a:t>17</a:t>
            </a:fld>
            <a:endParaRPr lang="en-US" noProof="0"/>
          </a:p>
        </p:txBody>
      </p:sp>
      <p:pic>
        <p:nvPicPr>
          <p:cNvPr id="6" name="Picture 5">
            <a:extLst>
              <a:ext uri="{FF2B5EF4-FFF2-40B4-BE49-F238E27FC236}">
                <a16:creationId xmlns:a16="http://schemas.microsoft.com/office/drawing/2014/main" id="{02D8D822-D94C-86FD-F667-C2720C5B9A02}"/>
              </a:ext>
            </a:extLst>
          </p:cNvPr>
          <p:cNvPicPr>
            <a:picLocks noChangeAspect="1"/>
          </p:cNvPicPr>
          <p:nvPr/>
        </p:nvPicPr>
        <p:blipFill>
          <a:blip r:embed="rId2"/>
          <a:stretch>
            <a:fillRect/>
          </a:stretch>
        </p:blipFill>
        <p:spPr>
          <a:xfrm>
            <a:off x="326869" y="3429000"/>
            <a:ext cx="4822646" cy="2682472"/>
          </a:xfrm>
          <a:prstGeom prst="rect">
            <a:avLst/>
          </a:prstGeom>
        </p:spPr>
      </p:pic>
      <p:pic>
        <p:nvPicPr>
          <p:cNvPr id="8" name="Picture 7">
            <a:extLst>
              <a:ext uri="{FF2B5EF4-FFF2-40B4-BE49-F238E27FC236}">
                <a16:creationId xmlns:a16="http://schemas.microsoft.com/office/drawing/2014/main" id="{7B562DC4-4E60-6B33-3760-5E0E0AD2BA98}"/>
              </a:ext>
            </a:extLst>
          </p:cNvPr>
          <p:cNvPicPr>
            <a:picLocks noChangeAspect="1"/>
          </p:cNvPicPr>
          <p:nvPr/>
        </p:nvPicPr>
        <p:blipFill>
          <a:blip r:embed="rId3"/>
          <a:stretch>
            <a:fillRect/>
          </a:stretch>
        </p:blipFill>
        <p:spPr>
          <a:xfrm>
            <a:off x="326869" y="188776"/>
            <a:ext cx="7694184" cy="3067771"/>
          </a:xfrm>
          <a:prstGeom prst="rect">
            <a:avLst/>
          </a:prstGeom>
        </p:spPr>
      </p:pic>
      <p:sp>
        <p:nvSpPr>
          <p:cNvPr id="9" name="TextBox 8">
            <a:extLst>
              <a:ext uri="{FF2B5EF4-FFF2-40B4-BE49-F238E27FC236}">
                <a16:creationId xmlns:a16="http://schemas.microsoft.com/office/drawing/2014/main" id="{63F77675-AAD9-A129-8E67-EDCD0EC8E2D8}"/>
              </a:ext>
            </a:extLst>
          </p:cNvPr>
          <p:cNvSpPr txBox="1"/>
          <p:nvPr/>
        </p:nvSpPr>
        <p:spPr>
          <a:xfrm>
            <a:off x="4860757" y="5053500"/>
            <a:ext cx="7004373" cy="923330"/>
          </a:xfrm>
          <a:prstGeom prst="rect">
            <a:avLst/>
          </a:prstGeom>
          <a:noFill/>
        </p:spPr>
        <p:txBody>
          <a:bodyPr wrap="square" rtlCol="0">
            <a:spAutoFit/>
          </a:bodyPr>
          <a:lstStyle/>
          <a:p>
            <a:r>
              <a:rPr lang="en-US" dirty="0"/>
              <a:t>Here you can see The volume of </a:t>
            </a:r>
            <a:r>
              <a:rPr lang="en-US" dirty="0" err="1"/>
              <a:t>tcs_df</a:t>
            </a:r>
            <a:r>
              <a:rPr lang="en-US" dirty="0"/>
              <a:t> Went Up in 2021-01-12 , and here the Open Stock Price Also Wend up</a:t>
            </a:r>
            <a:endParaRPr lang="en-IN" dirty="0"/>
          </a:p>
        </p:txBody>
      </p:sp>
      <p:pic>
        <p:nvPicPr>
          <p:cNvPr id="11" name="Picture 10">
            <a:extLst>
              <a:ext uri="{FF2B5EF4-FFF2-40B4-BE49-F238E27FC236}">
                <a16:creationId xmlns:a16="http://schemas.microsoft.com/office/drawing/2014/main" id="{E8A22944-200B-9653-F6A5-69C71D311DCB}"/>
              </a:ext>
            </a:extLst>
          </p:cNvPr>
          <p:cNvPicPr>
            <a:picLocks noChangeAspect="1"/>
          </p:cNvPicPr>
          <p:nvPr/>
        </p:nvPicPr>
        <p:blipFill>
          <a:blip r:embed="rId4"/>
          <a:stretch>
            <a:fillRect/>
          </a:stretch>
        </p:blipFill>
        <p:spPr>
          <a:xfrm>
            <a:off x="4716378" y="3361995"/>
            <a:ext cx="6336632" cy="1070186"/>
          </a:xfrm>
          <a:prstGeom prst="rect">
            <a:avLst/>
          </a:prstGeom>
        </p:spPr>
      </p:pic>
      <p:sp>
        <p:nvSpPr>
          <p:cNvPr id="12" name="TextBox 11">
            <a:extLst>
              <a:ext uri="{FF2B5EF4-FFF2-40B4-BE49-F238E27FC236}">
                <a16:creationId xmlns:a16="http://schemas.microsoft.com/office/drawing/2014/main" id="{2F692E39-1180-AABB-4534-6334E6DD74CB}"/>
              </a:ext>
            </a:extLst>
          </p:cNvPr>
          <p:cNvSpPr txBox="1"/>
          <p:nvPr/>
        </p:nvSpPr>
        <p:spPr>
          <a:xfrm>
            <a:off x="4860757" y="4432181"/>
            <a:ext cx="6733643" cy="646331"/>
          </a:xfrm>
          <a:prstGeom prst="rect">
            <a:avLst/>
          </a:prstGeom>
          <a:noFill/>
        </p:spPr>
        <p:txBody>
          <a:bodyPr wrap="square" rtlCol="0">
            <a:spAutoFit/>
          </a:bodyPr>
          <a:lstStyle/>
          <a:p>
            <a:r>
              <a:rPr lang="en-US" dirty="0"/>
              <a:t>So this is where on 2018-03-13 -&gt; There was a Huge Spike of </a:t>
            </a:r>
            <a:r>
              <a:rPr lang="en-US" dirty="0" err="1"/>
              <a:t>tcs_df</a:t>
            </a:r>
            <a:r>
              <a:rPr lang="en-US" dirty="0"/>
              <a:t> 'Total Traded' happened.</a:t>
            </a:r>
            <a:endParaRPr lang="en-IN" dirty="0"/>
          </a:p>
        </p:txBody>
      </p:sp>
      <p:sp>
        <p:nvSpPr>
          <p:cNvPr id="13" name="TextBox 12">
            <a:extLst>
              <a:ext uri="{FF2B5EF4-FFF2-40B4-BE49-F238E27FC236}">
                <a16:creationId xmlns:a16="http://schemas.microsoft.com/office/drawing/2014/main" id="{E4FBBF89-B477-51F5-B09E-1370B31E415E}"/>
              </a:ext>
            </a:extLst>
          </p:cNvPr>
          <p:cNvSpPr txBox="1"/>
          <p:nvPr/>
        </p:nvSpPr>
        <p:spPr>
          <a:xfrm>
            <a:off x="8245642" y="465221"/>
            <a:ext cx="3481137" cy="1477328"/>
          </a:xfrm>
          <a:prstGeom prst="rect">
            <a:avLst/>
          </a:prstGeom>
          <a:noFill/>
        </p:spPr>
        <p:txBody>
          <a:bodyPr wrap="square" rtlCol="0">
            <a:spAutoFit/>
          </a:bodyPr>
          <a:lstStyle/>
          <a:p>
            <a:r>
              <a:rPr lang="en-US" dirty="0"/>
              <a:t># To, Find the MAX Spike Date happened for TCS we use argmax() for Date and position</a:t>
            </a:r>
            <a:endParaRPr lang="en-IN" dirty="0"/>
          </a:p>
          <a:p>
            <a:endParaRPr lang="en-IN" dirty="0"/>
          </a:p>
        </p:txBody>
      </p:sp>
      <p:sp>
        <p:nvSpPr>
          <p:cNvPr id="14" name="Arrow: Down 13">
            <a:extLst>
              <a:ext uri="{FF2B5EF4-FFF2-40B4-BE49-F238E27FC236}">
                <a16:creationId xmlns:a16="http://schemas.microsoft.com/office/drawing/2014/main" id="{6F6AAD75-D155-F105-D934-9867E929A42E}"/>
              </a:ext>
            </a:extLst>
          </p:cNvPr>
          <p:cNvSpPr/>
          <p:nvPr/>
        </p:nvSpPr>
        <p:spPr>
          <a:xfrm>
            <a:off x="8582526" y="1796716"/>
            <a:ext cx="1026695" cy="12160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Slide Number Placeholder 3">
            <a:extLst>
              <a:ext uri="{FF2B5EF4-FFF2-40B4-BE49-F238E27FC236}">
                <a16:creationId xmlns:a16="http://schemas.microsoft.com/office/drawing/2014/main" id="{6816E51A-B26C-EC92-C1E5-54E34A7D9C64}"/>
              </a:ext>
            </a:extLst>
          </p:cNvPr>
          <p:cNvSpPr txBox="1">
            <a:spLocks/>
          </p:cNvSpPr>
          <p:nvPr/>
        </p:nvSpPr>
        <p:spPr>
          <a:xfrm>
            <a:off x="10416988" y="665550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17</a:t>
            </a:fld>
            <a:endParaRPr lang="en-US"/>
          </a:p>
        </p:txBody>
      </p:sp>
    </p:spTree>
    <p:extLst>
      <p:ext uri="{BB962C8B-B14F-4D97-AF65-F5344CB8AC3E}">
        <p14:creationId xmlns:p14="http://schemas.microsoft.com/office/powerpoint/2010/main" val="3970509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574D-D2B7-D375-0816-666353471A07}"/>
              </a:ext>
            </a:extLst>
          </p:cNvPr>
          <p:cNvSpPr>
            <a:spLocks noGrp="1"/>
          </p:cNvSpPr>
          <p:nvPr>
            <p:ph type="title"/>
          </p:nvPr>
        </p:nvSpPr>
        <p:spPr>
          <a:xfrm>
            <a:off x="358800" y="231663"/>
            <a:ext cx="11473200" cy="540000"/>
          </a:xfrm>
        </p:spPr>
        <p:txBody>
          <a:bodyPr/>
          <a:lstStyle/>
          <a:p>
            <a:r>
              <a:rPr lang="en-US" b="1" u="sng" dirty="0">
                <a:highlight>
                  <a:srgbClr val="00FFFF"/>
                </a:highlight>
              </a:rPr>
              <a:t>Moving Averages  "*For All Stocks"</a:t>
            </a:r>
            <a:endParaRPr lang="en-IN" b="1" u="sng" dirty="0">
              <a:highlight>
                <a:srgbClr val="00FFFF"/>
              </a:highlight>
            </a:endParaRPr>
          </a:p>
        </p:txBody>
      </p:sp>
      <p:sp>
        <p:nvSpPr>
          <p:cNvPr id="3" name="Text Placeholder 2">
            <a:extLst>
              <a:ext uri="{FF2B5EF4-FFF2-40B4-BE49-F238E27FC236}">
                <a16:creationId xmlns:a16="http://schemas.microsoft.com/office/drawing/2014/main" id="{C631A01A-6C78-607D-A745-DFC3EB274113}"/>
              </a:ext>
            </a:extLst>
          </p:cNvPr>
          <p:cNvSpPr>
            <a:spLocks noGrp="1"/>
          </p:cNvSpPr>
          <p:nvPr>
            <p:ph type="body" sz="quarter" idx="12"/>
          </p:nvPr>
        </p:nvSpPr>
        <p:spPr>
          <a:xfrm>
            <a:off x="358800" y="900000"/>
            <a:ext cx="11471275" cy="652547"/>
          </a:xfrm>
        </p:spPr>
        <p:txBody>
          <a:bodyPr/>
          <a:lstStyle/>
          <a:p>
            <a:r>
              <a:rPr lang="en-US" dirty="0"/>
              <a:t>Since the initial Line plots were Not much Useful except the Total Traded visuals, So, we will do Moving Averages to get proper insights, Calculated and plotted MA50 and MA200.</a:t>
            </a:r>
            <a:endParaRPr lang="en-IN" dirty="0"/>
          </a:p>
        </p:txBody>
      </p:sp>
      <p:sp>
        <p:nvSpPr>
          <p:cNvPr id="4" name="Slide Number Placeholder 3">
            <a:extLst>
              <a:ext uri="{FF2B5EF4-FFF2-40B4-BE49-F238E27FC236}">
                <a16:creationId xmlns:a16="http://schemas.microsoft.com/office/drawing/2014/main" id="{B33FD512-69C4-A9B2-86AE-56C98FB65026}"/>
              </a:ext>
            </a:extLst>
          </p:cNvPr>
          <p:cNvSpPr>
            <a:spLocks noGrp="1"/>
          </p:cNvSpPr>
          <p:nvPr>
            <p:ph type="sldNum" sz="quarter" idx="14"/>
          </p:nvPr>
        </p:nvSpPr>
        <p:spPr/>
        <p:txBody>
          <a:bodyPr/>
          <a:lstStyle/>
          <a:p>
            <a:fld id="{058DB212-BFA2-403F-85EF-DFD3FF6D973A}" type="slidenum">
              <a:rPr lang="en-US" noProof="0" smtClean="0"/>
              <a:pPr/>
              <a:t>18</a:t>
            </a:fld>
            <a:endParaRPr lang="en-US" noProof="0"/>
          </a:p>
        </p:txBody>
      </p:sp>
      <p:pic>
        <p:nvPicPr>
          <p:cNvPr id="6" name="Picture 5">
            <a:extLst>
              <a:ext uri="{FF2B5EF4-FFF2-40B4-BE49-F238E27FC236}">
                <a16:creationId xmlns:a16="http://schemas.microsoft.com/office/drawing/2014/main" id="{211026E9-5AA5-0954-E189-62421B75B1F3}"/>
              </a:ext>
            </a:extLst>
          </p:cNvPr>
          <p:cNvPicPr>
            <a:picLocks noChangeAspect="1"/>
          </p:cNvPicPr>
          <p:nvPr/>
        </p:nvPicPr>
        <p:blipFill>
          <a:blip r:embed="rId2"/>
          <a:stretch>
            <a:fillRect/>
          </a:stretch>
        </p:blipFill>
        <p:spPr>
          <a:xfrm>
            <a:off x="246413" y="1680884"/>
            <a:ext cx="5527089" cy="2476715"/>
          </a:xfrm>
          <a:prstGeom prst="rect">
            <a:avLst/>
          </a:prstGeom>
        </p:spPr>
      </p:pic>
      <p:pic>
        <p:nvPicPr>
          <p:cNvPr id="8" name="Picture 7">
            <a:extLst>
              <a:ext uri="{FF2B5EF4-FFF2-40B4-BE49-F238E27FC236}">
                <a16:creationId xmlns:a16="http://schemas.microsoft.com/office/drawing/2014/main" id="{2483B877-6614-1356-9474-BB38BA10E512}"/>
              </a:ext>
            </a:extLst>
          </p:cNvPr>
          <p:cNvPicPr>
            <a:picLocks noChangeAspect="1"/>
          </p:cNvPicPr>
          <p:nvPr/>
        </p:nvPicPr>
        <p:blipFill>
          <a:blip r:embed="rId3"/>
          <a:stretch>
            <a:fillRect/>
          </a:stretch>
        </p:blipFill>
        <p:spPr>
          <a:xfrm>
            <a:off x="6095999" y="1680884"/>
            <a:ext cx="5734075" cy="2453853"/>
          </a:xfrm>
          <a:prstGeom prst="rect">
            <a:avLst/>
          </a:prstGeom>
        </p:spPr>
      </p:pic>
      <p:pic>
        <p:nvPicPr>
          <p:cNvPr id="10" name="Picture 9">
            <a:extLst>
              <a:ext uri="{FF2B5EF4-FFF2-40B4-BE49-F238E27FC236}">
                <a16:creationId xmlns:a16="http://schemas.microsoft.com/office/drawing/2014/main" id="{6C38F6B8-740A-2845-C4F3-2C142A9A7963}"/>
              </a:ext>
            </a:extLst>
          </p:cNvPr>
          <p:cNvPicPr>
            <a:picLocks noChangeAspect="1"/>
          </p:cNvPicPr>
          <p:nvPr/>
        </p:nvPicPr>
        <p:blipFill>
          <a:blip r:embed="rId4"/>
          <a:stretch>
            <a:fillRect/>
          </a:stretch>
        </p:blipFill>
        <p:spPr>
          <a:xfrm>
            <a:off x="358800" y="4134737"/>
            <a:ext cx="5372566" cy="2552921"/>
          </a:xfrm>
          <a:prstGeom prst="rect">
            <a:avLst/>
          </a:prstGeom>
        </p:spPr>
      </p:pic>
      <p:pic>
        <p:nvPicPr>
          <p:cNvPr id="12" name="Picture 11">
            <a:extLst>
              <a:ext uri="{FF2B5EF4-FFF2-40B4-BE49-F238E27FC236}">
                <a16:creationId xmlns:a16="http://schemas.microsoft.com/office/drawing/2014/main" id="{C2CE92C8-C97A-8851-1AD3-C10850220A85}"/>
              </a:ext>
            </a:extLst>
          </p:cNvPr>
          <p:cNvPicPr>
            <a:picLocks noChangeAspect="1"/>
          </p:cNvPicPr>
          <p:nvPr/>
        </p:nvPicPr>
        <p:blipFill>
          <a:blip r:embed="rId5"/>
          <a:stretch>
            <a:fillRect/>
          </a:stretch>
        </p:blipFill>
        <p:spPr>
          <a:xfrm>
            <a:off x="6302986" y="4157599"/>
            <a:ext cx="5527088" cy="2552920"/>
          </a:xfrm>
          <a:prstGeom prst="rect">
            <a:avLst/>
          </a:prstGeom>
        </p:spPr>
      </p:pic>
      <p:sp>
        <p:nvSpPr>
          <p:cNvPr id="13" name="Slide Number Placeholder 3">
            <a:extLst>
              <a:ext uri="{FF2B5EF4-FFF2-40B4-BE49-F238E27FC236}">
                <a16:creationId xmlns:a16="http://schemas.microsoft.com/office/drawing/2014/main" id="{6665D41A-48E6-5609-B22B-80F44EACE017}"/>
              </a:ext>
            </a:extLst>
          </p:cNvPr>
          <p:cNvSpPr txBox="1">
            <a:spLocks/>
          </p:cNvSpPr>
          <p:nvPr/>
        </p:nvSpPr>
        <p:spPr>
          <a:xfrm>
            <a:off x="10416988" y="6682403"/>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18</a:t>
            </a:fld>
            <a:endParaRPr lang="en-US"/>
          </a:p>
        </p:txBody>
      </p:sp>
    </p:spTree>
    <p:extLst>
      <p:ext uri="{BB962C8B-B14F-4D97-AF65-F5344CB8AC3E}">
        <p14:creationId xmlns:p14="http://schemas.microsoft.com/office/powerpoint/2010/main" val="1232835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155A-220A-20E6-AD47-354CD9453496}"/>
              </a:ext>
            </a:extLst>
          </p:cNvPr>
          <p:cNvSpPr>
            <a:spLocks noGrp="1"/>
          </p:cNvSpPr>
          <p:nvPr>
            <p:ph type="title"/>
          </p:nvPr>
        </p:nvSpPr>
        <p:spPr>
          <a:xfrm>
            <a:off x="356875" y="219158"/>
            <a:ext cx="11473200" cy="540000"/>
          </a:xfrm>
        </p:spPr>
        <p:txBody>
          <a:bodyPr/>
          <a:lstStyle/>
          <a:p>
            <a:r>
              <a:rPr lang="en-US" b="1" u="sng" dirty="0">
                <a:highlight>
                  <a:srgbClr val="00FFFF"/>
                </a:highlight>
              </a:rPr>
              <a:t>Correlation &amp; Scatter Matrix of "Close Stock"</a:t>
            </a:r>
            <a:endParaRPr lang="en-IN" b="1" u="sng" dirty="0">
              <a:highlight>
                <a:srgbClr val="00FFFF"/>
              </a:highlight>
            </a:endParaRPr>
          </a:p>
        </p:txBody>
      </p:sp>
      <p:sp>
        <p:nvSpPr>
          <p:cNvPr id="3" name="Text Placeholder 2">
            <a:extLst>
              <a:ext uri="{FF2B5EF4-FFF2-40B4-BE49-F238E27FC236}">
                <a16:creationId xmlns:a16="http://schemas.microsoft.com/office/drawing/2014/main" id="{AB6220BA-7DB2-5A2E-9690-9B015DFA7860}"/>
              </a:ext>
            </a:extLst>
          </p:cNvPr>
          <p:cNvSpPr>
            <a:spLocks noGrp="1"/>
          </p:cNvSpPr>
          <p:nvPr>
            <p:ph type="body" sz="quarter" idx="12"/>
          </p:nvPr>
        </p:nvSpPr>
        <p:spPr>
          <a:xfrm>
            <a:off x="358800" y="759158"/>
            <a:ext cx="11471275" cy="812968"/>
          </a:xfrm>
        </p:spPr>
        <p:txBody>
          <a:bodyPr/>
          <a:lstStyle/>
          <a:p>
            <a:r>
              <a:rPr lang="en-US" dirty="0"/>
              <a:t>Relations between the Stocks/ Might there be dependency, of the initial Line Plot that </a:t>
            </a:r>
            <a:r>
              <a:rPr lang="en-US" dirty="0" err="1"/>
              <a:t>exixt</a:t>
            </a:r>
            <a:r>
              <a:rPr lang="en-US" dirty="0"/>
              <a:t> </a:t>
            </a:r>
          </a:p>
          <a:p>
            <a:r>
              <a:rPr lang="en-US" dirty="0"/>
              <a:t>and every stock is related to Information Technology Service Providing Companies</a:t>
            </a:r>
            <a:endParaRPr lang="en-IN" dirty="0"/>
          </a:p>
        </p:txBody>
      </p:sp>
      <p:sp>
        <p:nvSpPr>
          <p:cNvPr id="4" name="Slide Number Placeholder 3">
            <a:extLst>
              <a:ext uri="{FF2B5EF4-FFF2-40B4-BE49-F238E27FC236}">
                <a16:creationId xmlns:a16="http://schemas.microsoft.com/office/drawing/2014/main" id="{0FB9D938-B97C-B214-9F6C-6C0F00FEBDAE}"/>
              </a:ext>
            </a:extLst>
          </p:cNvPr>
          <p:cNvSpPr>
            <a:spLocks noGrp="1"/>
          </p:cNvSpPr>
          <p:nvPr>
            <p:ph type="sldNum" sz="quarter" idx="14"/>
          </p:nvPr>
        </p:nvSpPr>
        <p:spPr/>
        <p:txBody>
          <a:bodyPr/>
          <a:lstStyle/>
          <a:p>
            <a:fld id="{058DB212-BFA2-403F-85EF-DFD3FF6D973A}" type="slidenum">
              <a:rPr lang="en-US" noProof="0" smtClean="0"/>
              <a:pPr/>
              <a:t>19</a:t>
            </a:fld>
            <a:endParaRPr lang="en-US" noProof="0"/>
          </a:p>
        </p:txBody>
      </p:sp>
      <p:pic>
        <p:nvPicPr>
          <p:cNvPr id="6" name="Picture 5">
            <a:extLst>
              <a:ext uri="{FF2B5EF4-FFF2-40B4-BE49-F238E27FC236}">
                <a16:creationId xmlns:a16="http://schemas.microsoft.com/office/drawing/2014/main" id="{A466E35C-3568-F849-18BA-C95D5F0729E7}"/>
              </a:ext>
            </a:extLst>
          </p:cNvPr>
          <p:cNvPicPr>
            <a:picLocks noChangeAspect="1"/>
          </p:cNvPicPr>
          <p:nvPr/>
        </p:nvPicPr>
        <p:blipFill>
          <a:blip r:embed="rId2"/>
          <a:stretch>
            <a:fillRect/>
          </a:stretch>
        </p:blipFill>
        <p:spPr>
          <a:xfrm>
            <a:off x="149360" y="1572126"/>
            <a:ext cx="6331651" cy="4959793"/>
          </a:xfrm>
          <a:prstGeom prst="rect">
            <a:avLst/>
          </a:prstGeom>
        </p:spPr>
      </p:pic>
      <p:sp>
        <p:nvSpPr>
          <p:cNvPr id="7" name="TextBox 6">
            <a:extLst>
              <a:ext uri="{FF2B5EF4-FFF2-40B4-BE49-F238E27FC236}">
                <a16:creationId xmlns:a16="http://schemas.microsoft.com/office/drawing/2014/main" id="{AC4E08CE-D75E-EF86-9474-CEA14C95C7C6}"/>
              </a:ext>
            </a:extLst>
          </p:cNvPr>
          <p:cNvSpPr txBox="1"/>
          <p:nvPr/>
        </p:nvSpPr>
        <p:spPr>
          <a:xfrm>
            <a:off x="6481011" y="1700463"/>
            <a:ext cx="5108433" cy="4524315"/>
          </a:xfrm>
          <a:prstGeom prst="rect">
            <a:avLst/>
          </a:prstGeom>
          <a:noFill/>
        </p:spPr>
        <p:txBody>
          <a:bodyPr wrap="square" rtlCol="0">
            <a:spAutoFit/>
          </a:bodyPr>
          <a:lstStyle/>
          <a:p>
            <a:r>
              <a:rPr lang="en-US" dirty="0"/>
              <a:t>#Extracted only all the "Open" Stock Prices of all 4 Stocks</a:t>
            </a:r>
          </a:p>
          <a:p>
            <a:endParaRPr lang="en-US" dirty="0"/>
          </a:p>
          <a:p>
            <a:r>
              <a:rPr lang="en-US" dirty="0"/>
              <a:t>looking at correlation between random variables you can view stock prices as random variables this is what it is</a:t>
            </a:r>
          </a:p>
          <a:p>
            <a:endParaRPr lang="en-US" dirty="0"/>
          </a:p>
          <a:p>
            <a:r>
              <a:rPr lang="en-US" dirty="0"/>
              <a:t>scatter matrices determine if you have a linear correlation between one or more variables.</a:t>
            </a:r>
          </a:p>
          <a:p>
            <a:endParaRPr lang="en-US" dirty="0"/>
          </a:p>
          <a:p>
            <a:r>
              <a:rPr lang="en-US" dirty="0"/>
              <a:t>We can see there is a sort of Positive Correlation between TCS Close and Infosys Close ; and Wipro with Infosys;</a:t>
            </a:r>
            <a:endParaRPr lang="en-IN" dirty="0"/>
          </a:p>
        </p:txBody>
      </p:sp>
      <p:sp>
        <p:nvSpPr>
          <p:cNvPr id="8" name="Slide Number Placeholder 3">
            <a:extLst>
              <a:ext uri="{FF2B5EF4-FFF2-40B4-BE49-F238E27FC236}">
                <a16:creationId xmlns:a16="http://schemas.microsoft.com/office/drawing/2014/main" id="{97EDFA96-B65B-ECE3-EF99-F9F981765E0B}"/>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19</a:t>
            </a:fld>
            <a:endParaRPr lang="en-US"/>
          </a:p>
        </p:txBody>
      </p:sp>
    </p:spTree>
    <p:extLst>
      <p:ext uri="{BB962C8B-B14F-4D97-AF65-F5344CB8AC3E}">
        <p14:creationId xmlns:p14="http://schemas.microsoft.com/office/powerpoint/2010/main" val="2694193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427167" y="409026"/>
            <a:ext cx="6791780" cy="773907"/>
          </a:xfrm>
        </p:spPr>
        <p:txBody>
          <a:bodyPr/>
          <a:lstStyle/>
          <a:p>
            <a:r>
              <a:rPr lang="en-US" u="sng" dirty="0"/>
              <a:t>Project Contents:</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7801097" y="0"/>
            <a:ext cx="4389475" cy="6857999"/>
          </a:xfrm>
        </p:spPr>
      </p:pic>
      <p:sp>
        <p:nvSpPr>
          <p:cNvPr id="19" name="Subtitle 18">
            <a:extLst>
              <a:ext uri="{FF2B5EF4-FFF2-40B4-BE49-F238E27FC236}">
                <a16:creationId xmlns:a16="http://schemas.microsoft.com/office/drawing/2014/main" id="{D909358E-0C9A-C5C0-1DFD-46B75C119378}"/>
              </a:ext>
            </a:extLst>
          </p:cNvPr>
          <p:cNvSpPr>
            <a:spLocks noGrp="1"/>
          </p:cNvSpPr>
          <p:nvPr>
            <p:ph type="subTitle" idx="1"/>
          </p:nvPr>
        </p:nvSpPr>
        <p:spPr>
          <a:xfrm>
            <a:off x="305029" y="1540042"/>
            <a:ext cx="7218718" cy="4644768"/>
          </a:xfrm>
        </p:spPr>
        <p:txBody>
          <a:bodyPr/>
          <a:lstStyle/>
          <a:p>
            <a:pPr marL="571500" indent="-571500">
              <a:buFont typeface="Arial" panose="020B0604020202020204" pitchFamily="34" charset="0"/>
              <a:buChar char="•"/>
            </a:pPr>
            <a:r>
              <a:rPr lang="en-IN" sz="2400" dirty="0">
                <a:latin typeface="Arial Black" panose="020B0A04020102020204" pitchFamily="34" charset="0"/>
              </a:rPr>
              <a:t>Business Objectives</a:t>
            </a:r>
          </a:p>
          <a:p>
            <a:pPr marL="571500" indent="-571500">
              <a:buFont typeface="Arial" panose="020B0604020202020204" pitchFamily="34" charset="0"/>
              <a:buChar char="•"/>
            </a:pPr>
            <a:r>
              <a:rPr lang="en-IN" sz="2400" dirty="0">
                <a:latin typeface="Arial Black" panose="020B0A04020102020204" pitchFamily="34" charset="0"/>
              </a:rPr>
              <a:t>Data Analysis and Visualizations</a:t>
            </a:r>
          </a:p>
          <a:p>
            <a:pPr marL="571500" indent="-571500">
              <a:buFont typeface="Arial" panose="020B0604020202020204" pitchFamily="34" charset="0"/>
              <a:buChar char="•"/>
            </a:pPr>
            <a:r>
              <a:rPr lang="en-IN" sz="2400" dirty="0">
                <a:latin typeface="Arial Black" panose="020B0A04020102020204" pitchFamily="34" charset="0"/>
              </a:rPr>
              <a:t>Feature Engineering with Visualizations</a:t>
            </a:r>
          </a:p>
          <a:p>
            <a:pPr marL="571500" indent="-571500">
              <a:buFont typeface="Arial" panose="020B0604020202020204" pitchFamily="34" charset="0"/>
              <a:buChar char="•"/>
            </a:pPr>
            <a:r>
              <a:rPr lang="en-IN" sz="2400" dirty="0">
                <a:latin typeface="Arial Black" panose="020B0A04020102020204" pitchFamily="34" charset="0"/>
              </a:rPr>
              <a:t>Feature Selection</a:t>
            </a:r>
          </a:p>
          <a:p>
            <a:pPr marL="571500" indent="-571500">
              <a:buFont typeface="Arial" panose="020B0604020202020204" pitchFamily="34" charset="0"/>
              <a:buChar char="•"/>
            </a:pPr>
            <a:r>
              <a:rPr lang="en-IN" sz="2400" dirty="0">
                <a:latin typeface="Arial Black" panose="020B0A04020102020204" pitchFamily="34" charset="0"/>
              </a:rPr>
              <a:t>Model Training and Finalizing the Best Model</a:t>
            </a:r>
          </a:p>
          <a:p>
            <a:pPr marL="571500" indent="-571500">
              <a:buFont typeface="Arial" panose="020B0604020202020204" pitchFamily="34" charset="0"/>
              <a:buChar char="•"/>
            </a:pPr>
            <a:r>
              <a:rPr lang="en-IN" sz="2400" dirty="0">
                <a:latin typeface="Arial Black" panose="020B0A04020102020204" pitchFamily="34" charset="0"/>
              </a:rPr>
              <a:t>Obtaining Predictions/Scoring</a:t>
            </a:r>
          </a:p>
          <a:p>
            <a:pPr marL="571500" indent="-571500">
              <a:buFont typeface="Arial" panose="020B0604020202020204" pitchFamily="34" charset="0"/>
              <a:buChar char="•"/>
            </a:pPr>
            <a:r>
              <a:rPr lang="en-IN" sz="2400" dirty="0">
                <a:latin typeface="Arial Black" panose="020B0A04020102020204" pitchFamily="34" charset="0"/>
              </a:rPr>
              <a:t>Model Deployment</a:t>
            </a:r>
          </a:p>
        </p:txBody>
      </p:sp>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253A-9C32-8660-6B99-C05F704536C2}"/>
              </a:ext>
            </a:extLst>
          </p:cNvPr>
          <p:cNvSpPr>
            <a:spLocks noGrp="1"/>
          </p:cNvSpPr>
          <p:nvPr>
            <p:ph type="title"/>
          </p:nvPr>
        </p:nvSpPr>
        <p:spPr/>
        <p:txBody>
          <a:bodyPr/>
          <a:lstStyle/>
          <a:p>
            <a:r>
              <a:rPr lang="en-IN" b="1" i="0" u="sng" dirty="0">
                <a:solidFill>
                  <a:srgbClr val="222222"/>
                </a:solidFill>
                <a:effectLst/>
                <a:highlight>
                  <a:srgbClr val="00FFFF"/>
                </a:highlight>
                <a:latin typeface="Lato" panose="020F0502020204030203" pitchFamily="34" charset="0"/>
              </a:rPr>
              <a:t>Candlestick Charts: In “TCS” stock</a:t>
            </a:r>
            <a:br>
              <a:rPr lang="en-IN" b="0" i="0" dirty="0">
                <a:solidFill>
                  <a:srgbClr val="222222"/>
                </a:solidFill>
                <a:effectLst/>
                <a:latin typeface="Lato" panose="020F0502020204030203" pitchFamily="34" charset="0"/>
              </a:rPr>
            </a:br>
            <a:endParaRPr lang="en-IN" dirty="0"/>
          </a:p>
        </p:txBody>
      </p:sp>
      <p:sp>
        <p:nvSpPr>
          <p:cNvPr id="3" name="Text Placeholder 2">
            <a:extLst>
              <a:ext uri="{FF2B5EF4-FFF2-40B4-BE49-F238E27FC236}">
                <a16:creationId xmlns:a16="http://schemas.microsoft.com/office/drawing/2014/main" id="{3FC45B57-62EB-F9FD-9B8A-370ECC0E1943}"/>
              </a:ext>
            </a:extLst>
          </p:cNvPr>
          <p:cNvSpPr>
            <a:spLocks noGrp="1"/>
          </p:cNvSpPr>
          <p:nvPr>
            <p:ph type="body" sz="quarter" idx="12"/>
          </p:nvPr>
        </p:nvSpPr>
        <p:spPr>
          <a:xfrm>
            <a:off x="360363" y="1080000"/>
            <a:ext cx="11471275" cy="1647158"/>
          </a:xfrm>
        </p:spPr>
        <p:txBody>
          <a:bodyPr/>
          <a:lstStyle/>
          <a:p>
            <a:r>
              <a:rPr lang="en-US" sz="1800" b="0" i="0" dirty="0">
                <a:solidFill>
                  <a:srgbClr val="222222"/>
                </a:solidFill>
                <a:effectLst/>
                <a:latin typeface="Lato" panose="020F0502020204030203" pitchFamily="34" charset="0"/>
              </a:rPr>
              <a:t>Candlestick charts are popular in stock market analysis. </a:t>
            </a:r>
          </a:p>
          <a:p>
            <a:r>
              <a:rPr lang="en-US" sz="1800" b="0" i="0" dirty="0">
                <a:solidFill>
                  <a:srgbClr val="222222"/>
                </a:solidFill>
                <a:effectLst/>
                <a:latin typeface="Lato" panose="020F0502020204030203" pitchFamily="34" charset="0"/>
              </a:rPr>
              <a:t>They are helpful in understanding the past stock movements. </a:t>
            </a:r>
          </a:p>
          <a:p>
            <a:r>
              <a:rPr lang="en-US" sz="1800" b="0" i="0" dirty="0">
                <a:solidFill>
                  <a:srgbClr val="222222"/>
                </a:solidFill>
                <a:effectLst/>
                <a:latin typeface="Lato" panose="020F0502020204030203" pitchFamily="34" charset="0"/>
              </a:rPr>
              <a:t>Candlestick charts give us insights into stock’s open, close, high, low prices. </a:t>
            </a:r>
          </a:p>
          <a:p>
            <a:r>
              <a:rPr lang="en-US" sz="1800" b="0" i="0" dirty="0">
                <a:solidFill>
                  <a:srgbClr val="222222"/>
                </a:solidFill>
                <a:effectLst/>
                <a:latin typeface="Lato" panose="020F0502020204030203" pitchFamily="34" charset="0"/>
              </a:rPr>
              <a:t>Green candlesticks show positive movement and red shows a decline in the stock.</a:t>
            </a:r>
            <a:endParaRPr lang="en-IN" sz="1800" dirty="0"/>
          </a:p>
        </p:txBody>
      </p:sp>
      <p:sp>
        <p:nvSpPr>
          <p:cNvPr id="4" name="Slide Number Placeholder 3">
            <a:extLst>
              <a:ext uri="{FF2B5EF4-FFF2-40B4-BE49-F238E27FC236}">
                <a16:creationId xmlns:a16="http://schemas.microsoft.com/office/drawing/2014/main" id="{28EB08AE-4B12-350A-9733-A65D5A33360E}"/>
              </a:ext>
            </a:extLst>
          </p:cNvPr>
          <p:cNvSpPr>
            <a:spLocks noGrp="1"/>
          </p:cNvSpPr>
          <p:nvPr>
            <p:ph type="sldNum" sz="quarter" idx="14"/>
          </p:nvPr>
        </p:nvSpPr>
        <p:spPr/>
        <p:txBody>
          <a:bodyPr/>
          <a:lstStyle/>
          <a:p>
            <a:fld id="{058DB212-BFA2-403F-85EF-DFD3FF6D973A}" type="slidenum">
              <a:rPr lang="en-US" noProof="0" smtClean="0"/>
              <a:pPr/>
              <a:t>20</a:t>
            </a:fld>
            <a:endParaRPr lang="en-US" noProof="0"/>
          </a:p>
        </p:txBody>
      </p:sp>
      <p:pic>
        <p:nvPicPr>
          <p:cNvPr id="6" name="Picture 5">
            <a:extLst>
              <a:ext uri="{FF2B5EF4-FFF2-40B4-BE49-F238E27FC236}">
                <a16:creationId xmlns:a16="http://schemas.microsoft.com/office/drawing/2014/main" id="{FDF79496-1C34-B89B-CDEE-612848D1B878}"/>
              </a:ext>
            </a:extLst>
          </p:cNvPr>
          <p:cNvPicPr>
            <a:picLocks noChangeAspect="1"/>
          </p:cNvPicPr>
          <p:nvPr/>
        </p:nvPicPr>
        <p:blipFill>
          <a:blip r:embed="rId2"/>
          <a:stretch>
            <a:fillRect/>
          </a:stretch>
        </p:blipFill>
        <p:spPr>
          <a:xfrm>
            <a:off x="189988" y="2569581"/>
            <a:ext cx="5906012" cy="3772227"/>
          </a:xfrm>
          <a:prstGeom prst="rect">
            <a:avLst/>
          </a:prstGeom>
        </p:spPr>
      </p:pic>
      <p:sp>
        <p:nvSpPr>
          <p:cNvPr id="7" name="TextBox 6">
            <a:extLst>
              <a:ext uri="{FF2B5EF4-FFF2-40B4-BE49-F238E27FC236}">
                <a16:creationId xmlns:a16="http://schemas.microsoft.com/office/drawing/2014/main" id="{3E53D13A-BEB3-CA46-49A4-244D5FFB4B0D}"/>
              </a:ext>
            </a:extLst>
          </p:cNvPr>
          <p:cNvSpPr txBox="1"/>
          <p:nvPr/>
        </p:nvSpPr>
        <p:spPr>
          <a:xfrm>
            <a:off x="6288505" y="2791326"/>
            <a:ext cx="5544695" cy="369332"/>
          </a:xfrm>
          <a:prstGeom prst="rect">
            <a:avLst/>
          </a:prstGeom>
          <a:noFill/>
        </p:spPr>
        <p:txBody>
          <a:bodyPr wrap="square" rtlCol="0">
            <a:spAutoFit/>
          </a:bodyPr>
          <a:lstStyle/>
          <a:p>
            <a:r>
              <a:rPr lang="en-IN" dirty="0"/>
              <a:t>Library used: </a:t>
            </a:r>
            <a:r>
              <a:rPr lang="en-IN" dirty="0" err="1"/>
              <a:t>mpl_finance</a:t>
            </a:r>
            <a:endParaRPr lang="en-IN" dirty="0"/>
          </a:p>
        </p:txBody>
      </p:sp>
      <p:sp>
        <p:nvSpPr>
          <p:cNvPr id="8" name="Slide Number Placeholder 3">
            <a:extLst>
              <a:ext uri="{FF2B5EF4-FFF2-40B4-BE49-F238E27FC236}">
                <a16:creationId xmlns:a16="http://schemas.microsoft.com/office/drawing/2014/main" id="{F7591D4F-13EB-E73B-5BF0-1B2CA9354413}"/>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20</a:t>
            </a:fld>
            <a:endParaRPr lang="en-US"/>
          </a:p>
        </p:txBody>
      </p:sp>
    </p:spTree>
    <p:extLst>
      <p:ext uri="{BB962C8B-B14F-4D97-AF65-F5344CB8AC3E}">
        <p14:creationId xmlns:p14="http://schemas.microsoft.com/office/powerpoint/2010/main" val="234964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ACA81-01F9-A300-CA78-004B062BD64B}"/>
              </a:ext>
            </a:extLst>
          </p:cNvPr>
          <p:cNvSpPr>
            <a:spLocks noGrp="1"/>
          </p:cNvSpPr>
          <p:nvPr>
            <p:ph type="title"/>
          </p:nvPr>
        </p:nvSpPr>
        <p:spPr>
          <a:xfrm>
            <a:off x="360000" y="96707"/>
            <a:ext cx="5367032" cy="983292"/>
          </a:xfrm>
        </p:spPr>
        <p:txBody>
          <a:bodyPr/>
          <a:lstStyle/>
          <a:p>
            <a:r>
              <a:rPr lang="en-US" sz="2400" b="1" i="0" u="sng" dirty="0">
                <a:solidFill>
                  <a:srgbClr val="000000"/>
                </a:solidFill>
                <a:effectLst/>
                <a:latin typeface="Helvetica Neue" panose="020B0604020202020204" charset="0"/>
              </a:rPr>
              <a:t>Financial analysis topic:</a:t>
            </a:r>
            <a:br>
              <a:rPr lang="en-US" sz="2400" b="1" i="0" u="sng" dirty="0">
                <a:solidFill>
                  <a:srgbClr val="000000"/>
                </a:solidFill>
                <a:effectLst/>
                <a:latin typeface="Helvetica Neue" panose="020B0604020202020204" charset="0"/>
              </a:rPr>
            </a:br>
            <a:br>
              <a:rPr lang="en-US" sz="2400" b="1" i="0" dirty="0">
                <a:solidFill>
                  <a:srgbClr val="000000"/>
                </a:solidFill>
                <a:effectLst/>
                <a:latin typeface="Helvetica Neue" panose="020B0604020202020204" charset="0"/>
              </a:rPr>
            </a:br>
            <a:r>
              <a:rPr lang="en-US" sz="2400" b="1" i="0" u="sng" dirty="0">
                <a:solidFill>
                  <a:srgbClr val="000000"/>
                </a:solidFill>
                <a:effectLst/>
                <a:highlight>
                  <a:srgbClr val="00FFFF"/>
                </a:highlight>
                <a:latin typeface="Helvetica Neue" panose="020B0604020202020204" charset="0"/>
              </a:rPr>
              <a:t>Daily Percentage Change "</a:t>
            </a:r>
            <a:r>
              <a:rPr lang="en-US" sz="2400" b="1" i="1" u="sng" dirty="0">
                <a:solidFill>
                  <a:srgbClr val="000000"/>
                </a:solidFill>
                <a:effectLst/>
                <a:highlight>
                  <a:srgbClr val="00FFFF"/>
                </a:highlight>
                <a:latin typeface="Helvetica Neue" panose="020B0604020202020204" charset="0"/>
              </a:rPr>
              <a:t>'Returns’ </a:t>
            </a:r>
            <a:br>
              <a:rPr lang="en-US" sz="2400" b="1" i="0" dirty="0">
                <a:solidFill>
                  <a:srgbClr val="000000"/>
                </a:solidFill>
                <a:effectLst/>
                <a:latin typeface="Helvetica Neue" panose="020B0604020202020204" charset="0"/>
              </a:rPr>
            </a:br>
            <a:endParaRPr lang="en-IN" sz="2400" dirty="0"/>
          </a:p>
        </p:txBody>
      </p:sp>
      <p:sp>
        <p:nvSpPr>
          <p:cNvPr id="3" name="Text Placeholder 2">
            <a:extLst>
              <a:ext uri="{FF2B5EF4-FFF2-40B4-BE49-F238E27FC236}">
                <a16:creationId xmlns:a16="http://schemas.microsoft.com/office/drawing/2014/main" id="{987D3D41-8519-4C93-A876-5DEE91EC721E}"/>
              </a:ext>
            </a:extLst>
          </p:cNvPr>
          <p:cNvSpPr>
            <a:spLocks noGrp="1"/>
          </p:cNvSpPr>
          <p:nvPr>
            <p:ph type="body" sz="quarter" idx="12"/>
          </p:nvPr>
        </p:nvSpPr>
        <p:spPr>
          <a:xfrm>
            <a:off x="360363" y="1220557"/>
            <a:ext cx="11471275" cy="1444743"/>
          </a:xfrm>
        </p:spPr>
        <p:txBody>
          <a:bodyPr/>
          <a:lstStyle/>
          <a:p>
            <a:r>
              <a:rPr lang="en-US" b="1" i="0" dirty="0">
                <a:solidFill>
                  <a:srgbClr val="000000"/>
                </a:solidFill>
                <a:effectLst/>
                <a:latin typeface="Helvetica Neue" panose="020B0604020202020204" charset="0"/>
              </a:rPr>
              <a:t>It is given by: </a:t>
            </a:r>
            <a:r>
              <a:rPr lang="en-US" b="1" i="0" u="sng" dirty="0">
                <a:solidFill>
                  <a:srgbClr val="000000"/>
                </a:solidFill>
                <a:effectLst/>
                <a:latin typeface="Helvetica Neue" panose="020B0604020202020204" charset="0"/>
              </a:rPr>
              <a:t>Rt = (Pt / Pt - 1)-1</a:t>
            </a:r>
            <a:endParaRPr lang="en-US" b="1" u="sng" dirty="0">
              <a:solidFill>
                <a:srgbClr val="000000"/>
              </a:solidFill>
              <a:latin typeface="Helvetica Neue" panose="020B0604020202020204" charset="0"/>
            </a:endParaRPr>
          </a:p>
          <a:p>
            <a:pPr algn="l"/>
            <a:r>
              <a:rPr lang="en-US" sz="1600" b="0" i="0" dirty="0">
                <a:solidFill>
                  <a:srgbClr val="000000"/>
                </a:solidFill>
                <a:effectLst/>
                <a:latin typeface="Helvetica Neue" panose="020B0604020202020204" charset="0"/>
              </a:rPr>
              <a:t>Where, Rt is return at time t; Pt is Price at Time t</a:t>
            </a:r>
          </a:p>
          <a:p>
            <a:pPr algn="l"/>
            <a:r>
              <a:rPr lang="en-US" sz="1600" b="0" i="0" dirty="0">
                <a:solidFill>
                  <a:srgbClr val="000000"/>
                </a:solidFill>
                <a:effectLst/>
                <a:latin typeface="Helvetica Neue" panose="020B0604020202020204" charset="0"/>
              </a:rPr>
              <a:t>So, this value reports is a percentage gain or even loss Lets say you bought the stock on (Pt-1)day t minus 1 and then you sold it at Day(Pt) okay then if you gain then PT should be greater than PT minus 1 -&gt; then if you gain then Pt should be greater than Pt minus 1 so this ratio should be greater than 1 and hence Rt would be positive</a:t>
            </a:r>
          </a:p>
          <a:p>
            <a:endParaRPr lang="en-US" b="1" i="0" dirty="0">
              <a:solidFill>
                <a:srgbClr val="000000"/>
              </a:solidFill>
              <a:effectLst/>
              <a:latin typeface="Helvetica Neue" panose="020B0604020202020204" charset="0"/>
            </a:endParaRPr>
          </a:p>
        </p:txBody>
      </p:sp>
      <p:sp>
        <p:nvSpPr>
          <p:cNvPr id="4" name="Slide Number Placeholder 3">
            <a:extLst>
              <a:ext uri="{FF2B5EF4-FFF2-40B4-BE49-F238E27FC236}">
                <a16:creationId xmlns:a16="http://schemas.microsoft.com/office/drawing/2014/main" id="{F92FE162-D875-5EFF-3D28-66151FD59C23}"/>
              </a:ext>
            </a:extLst>
          </p:cNvPr>
          <p:cNvSpPr>
            <a:spLocks noGrp="1"/>
          </p:cNvSpPr>
          <p:nvPr>
            <p:ph type="sldNum" sz="quarter" idx="14"/>
          </p:nvPr>
        </p:nvSpPr>
        <p:spPr/>
        <p:txBody>
          <a:bodyPr/>
          <a:lstStyle/>
          <a:p>
            <a:fld id="{058DB212-BFA2-403F-85EF-DFD3FF6D973A}" type="slidenum">
              <a:rPr lang="en-US" noProof="0" smtClean="0"/>
              <a:pPr/>
              <a:t>21</a:t>
            </a:fld>
            <a:endParaRPr lang="en-US" noProof="0"/>
          </a:p>
        </p:txBody>
      </p:sp>
      <p:pic>
        <p:nvPicPr>
          <p:cNvPr id="6" name="Picture 5">
            <a:extLst>
              <a:ext uri="{FF2B5EF4-FFF2-40B4-BE49-F238E27FC236}">
                <a16:creationId xmlns:a16="http://schemas.microsoft.com/office/drawing/2014/main" id="{54676DBE-2F7B-B78E-E286-152491FA369B}"/>
              </a:ext>
            </a:extLst>
          </p:cNvPr>
          <p:cNvPicPr>
            <a:picLocks noChangeAspect="1"/>
          </p:cNvPicPr>
          <p:nvPr/>
        </p:nvPicPr>
        <p:blipFill>
          <a:blip r:embed="rId2"/>
          <a:stretch>
            <a:fillRect/>
          </a:stretch>
        </p:blipFill>
        <p:spPr>
          <a:xfrm>
            <a:off x="358801" y="2755322"/>
            <a:ext cx="4816257" cy="2131297"/>
          </a:xfrm>
          <a:prstGeom prst="rect">
            <a:avLst/>
          </a:prstGeom>
        </p:spPr>
      </p:pic>
      <p:pic>
        <p:nvPicPr>
          <p:cNvPr id="8" name="Picture 7">
            <a:extLst>
              <a:ext uri="{FF2B5EF4-FFF2-40B4-BE49-F238E27FC236}">
                <a16:creationId xmlns:a16="http://schemas.microsoft.com/office/drawing/2014/main" id="{7CD76722-2BFF-A0C0-AC4E-E7145387C13F}"/>
              </a:ext>
            </a:extLst>
          </p:cNvPr>
          <p:cNvPicPr>
            <a:picLocks noChangeAspect="1"/>
          </p:cNvPicPr>
          <p:nvPr/>
        </p:nvPicPr>
        <p:blipFill>
          <a:blip r:embed="rId3"/>
          <a:stretch>
            <a:fillRect/>
          </a:stretch>
        </p:blipFill>
        <p:spPr>
          <a:xfrm>
            <a:off x="5175056" y="2895881"/>
            <a:ext cx="6776311" cy="3641560"/>
          </a:xfrm>
          <a:prstGeom prst="rect">
            <a:avLst/>
          </a:prstGeom>
        </p:spPr>
      </p:pic>
      <p:sp>
        <p:nvSpPr>
          <p:cNvPr id="9" name="TextBox 8">
            <a:extLst>
              <a:ext uri="{FF2B5EF4-FFF2-40B4-BE49-F238E27FC236}">
                <a16:creationId xmlns:a16="http://schemas.microsoft.com/office/drawing/2014/main" id="{51385115-2584-2996-DAC4-69DDE26B2C02}"/>
              </a:ext>
            </a:extLst>
          </p:cNvPr>
          <p:cNvSpPr txBox="1"/>
          <p:nvPr/>
        </p:nvSpPr>
        <p:spPr>
          <a:xfrm>
            <a:off x="748105" y="4701953"/>
            <a:ext cx="4352813" cy="369332"/>
          </a:xfrm>
          <a:prstGeom prst="rect">
            <a:avLst/>
          </a:prstGeom>
          <a:noFill/>
        </p:spPr>
        <p:txBody>
          <a:bodyPr wrap="square" rtlCol="0">
            <a:spAutoFit/>
          </a:bodyPr>
          <a:lstStyle/>
          <a:p>
            <a:r>
              <a:rPr lang="en-IN" dirty="0"/>
              <a:t>	    </a:t>
            </a:r>
            <a:r>
              <a:rPr lang="en-IN" u="sng" dirty="0"/>
              <a:t>Histogram</a:t>
            </a:r>
          </a:p>
        </p:txBody>
      </p:sp>
      <p:sp>
        <p:nvSpPr>
          <p:cNvPr id="10" name="TextBox 9">
            <a:extLst>
              <a:ext uri="{FF2B5EF4-FFF2-40B4-BE49-F238E27FC236}">
                <a16:creationId xmlns:a16="http://schemas.microsoft.com/office/drawing/2014/main" id="{124C0476-D3CF-63BE-8AAA-E400CEB6237C}"/>
              </a:ext>
            </a:extLst>
          </p:cNvPr>
          <p:cNvSpPr txBox="1"/>
          <p:nvPr/>
        </p:nvSpPr>
        <p:spPr>
          <a:xfrm>
            <a:off x="7760337" y="2526549"/>
            <a:ext cx="3834063" cy="369332"/>
          </a:xfrm>
          <a:prstGeom prst="rect">
            <a:avLst/>
          </a:prstGeom>
          <a:noFill/>
        </p:spPr>
        <p:txBody>
          <a:bodyPr wrap="square" rtlCol="0">
            <a:spAutoFit/>
          </a:bodyPr>
          <a:lstStyle/>
          <a:p>
            <a:r>
              <a:rPr lang="en-IN" u="sng" dirty="0"/>
              <a:t>Density Plot </a:t>
            </a:r>
          </a:p>
        </p:txBody>
      </p:sp>
      <p:sp>
        <p:nvSpPr>
          <p:cNvPr id="12" name="TextBox 11">
            <a:extLst>
              <a:ext uri="{FF2B5EF4-FFF2-40B4-BE49-F238E27FC236}">
                <a16:creationId xmlns:a16="http://schemas.microsoft.com/office/drawing/2014/main" id="{3A3D20F5-886C-F396-0A61-880B1D64C51C}"/>
              </a:ext>
            </a:extLst>
          </p:cNvPr>
          <p:cNvSpPr txBox="1"/>
          <p:nvPr/>
        </p:nvSpPr>
        <p:spPr>
          <a:xfrm>
            <a:off x="358801" y="5013696"/>
            <a:ext cx="4816255" cy="1754326"/>
          </a:xfrm>
          <a:prstGeom prst="rect">
            <a:avLst/>
          </a:prstGeom>
          <a:noFill/>
        </p:spPr>
        <p:txBody>
          <a:bodyPr wrap="square" rtlCol="0">
            <a:spAutoFit/>
          </a:bodyPr>
          <a:lstStyle/>
          <a:p>
            <a:r>
              <a:rPr lang="en-US" sz="1200" dirty="0"/>
              <a:t>The width of this bell shape is related to the standard deviation of the distribution, so higher it is the more variance.</a:t>
            </a:r>
          </a:p>
          <a:p>
            <a:r>
              <a:rPr lang="en-US" sz="1200" dirty="0"/>
              <a:t>We know that the variance of a certain distribution is directly related to the standard deviation </a:t>
            </a:r>
          </a:p>
          <a:p>
            <a:r>
              <a:rPr lang="en-US" sz="1200" dirty="0"/>
              <a:t>So, the higher the standard deviation is the higher the variance is so the more volatility we have in terms of stock analysis</a:t>
            </a:r>
            <a:endParaRPr lang="en-IN" sz="1200" dirty="0"/>
          </a:p>
        </p:txBody>
      </p:sp>
      <p:sp>
        <p:nvSpPr>
          <p:cNvPr id="15" name="TextBox 14">
            <a:extLst>
              <a:ext uri="{FF2B5EF4-FFF2-40B4-BE49-F238E27FC236}">
                <a16:creationId xmlns:a16="http://schemas.microsoft.com/office/drawing/2014/main" id="{85E9FCF7-4F28-F32E-812A-1779F4B71C7F}"/>
              </a:ext>
            </a:extLst>
          </p:cNvPr>
          <p:cNvSpPr txBox="1"/>
          <p:nvPr/>
        </p:nvSpPr>
        <p:spPr>
          <a:xfrm>
            <a:off x="5614737" y="-43852"/>
            <a:ext cx="6577263" cy="1815882"/>
          </a:xfrm>
          <a:prstGeom prst="rect">
            <a:avLst/>
          </a:prstGeom>
          <a:noFill/>
        </p:spPr>
        <p:txBody>
          <a:bodyPr wrap="square" rtlCol="0">
            <a:spAutoFit/>
          </a:bodyPr>
          <a:lstStyle/>
          <a:p>
            <a:r>
              <a:rPr lang="en-US" sz="1600" dirty="0"/>
              <a:t>To predict future values of the stock its very helpful and analyzing the so called volatility of the stock.</a:t>
            </a:r>
          </a:p>
          <a:p>
            <a:r>
              <a:rPr lang="en-US" sz="1600" dirty="0"/>
              <a:t>so lets say if your daily returns have a wide distribution the stock is more volatile </a:t>
            </a:r>
          </a:p>
          <a:p>
            <a:r>
              <a:rPr lang="en-US" sz="1600" dirty="0"/>
              <a:t>We Need to Invest in a Stock that is STABLE on long run and low risk and there should be ‘No Volatility’</a:t>
            </a:r>
            <a:endParaRPr lang="en-IN" sz="1600" dirty="0"/>
          </a:p>
        </p:txBody>
      </p:sp>
      <p:sp>
        <p:nvSpPr>
          <p:cNvPr id="16" name="Slide Number Placeholder 3">
            <a:extLst>
              <a:ext uri="{FF2B5EF4-FFF2-40B4-BE49-F238E27FC236}">
                <a16:creationId xmlns:a16="http://schemas.microsoft.com/office/drawing/2014/main" id="{06BFA964-F391-7B73-ED79-8A33B6261C8A}"/>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21</a:t>
            </a:fld>
            <a:endParaRPr lang="en-US"/>
          </a:p>
        </p:txBody>
      </p:sp>
    </p:spTree>
    <p:extLst>
      <p:ext uri="{BB962C8B-B14F-4D97-AF65-F5344CB8AC3E}">
        <p14:creationId xmlns:p14="http://schemas.microsoft.com/office/powerpoint/2010/main" val="3658536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36BB-7B9B-9ADA-04AA-0A61CFDA1CE3}"/>
              </a:ext>
            </a:extLst>
          </p:cNvPr>
          <p:cNvSpPr>
            <a:spLocks noGrp="1"/>
          </p:cNvSpPr>
          <p:nvPr>
            <p:ph type="title"/>
          </p:nvPr>
        </p:nvSpPr>
        <p:spPr/>
        <p:txBody>
          <a:bodyPr/>
          <a:lstStyle/>
          <a:p>
            <a:r>
              <a:rPr lang="en-IN" b="1" u="sng" dirty="0">
                <a:highlight>
                  <a:srgbClr val="00FFFF"/>
                </a:highlight>
              </a:rPr>
              <a:t>BOXPLOTS and SCATTER-Matrix </a:t>
            </a:r>
            <a:r>
              <a:rPr lang="en-IN" dirty="0"/>
              <a:t>of All Stocks for “returns”</a:t>
            </a:r>
          </a:p>
        </p:txBody>
      </p:sp>
      <p:sp>
        <p:nvSpPr>
          <p:cNvPr id="4" name="Slide Number Placeholder 3">
            <a:extLst>
              <a:ext uri="{FF2B5EF4-FFF2-40B4-BE49-F238E27FC236}">
                <a16:creationId xmlns:a16="http://schemas.microsoft.com/office/drawing/2014/main" id="{05B7225A-A944-EB31-F519-27CD3484D1E3}"/>
              </a:ext>
            </a:extLst>
          </p:cNvPr>
          <p:cNvSpPr>
            <a:spLocks noGrp="1"/>
          </p:cNvSpPr>
          <p:nvPr>
            <p:ph type="sldNum" sz="quarter" idx="14"/>
          </p:nvPr>
        </p:nvSpPr>
        <p:spPr/>
        <p:txBody>
          <a:bodyPr/>
          <a:lstStyle/>
          <a:p>
            <a:fld id="{058DB212-BFA2-403F-85EF-DFD3FF6D973A}" type="slidenum">
              <a:rPr lang="en-US" noProof="0" smtClean="0"/>
              <a:pPr/>
              <a:t>22</a:t>
            </a:fld>
            <a:endParaRPr lang="en-US" noProof="0"/>
          </a:p>
        </p:txBody>
      </p:sp>
      <p:pic>
        <p:nvPicPr>
          <p:cNvPr id="6" name="Picture 5">
            <a:extLst>
              <a:ext uri="{FF2B5EF4-FFF2-40B4-BE49-F238E27FC236}">
                <a16:creationId xmlns:a16="http://schemas.microsoft.com/office/drawing/2014/main" id="{A3AFDECF-DABE-23F0-A4E1-5AFD56984E03}"/>
              </a:ext>
            </a:extLst>
          </p:cNvPr>
          <p:cNvPicPr>
            <a:picLocks noChangeAspect="1"/>
          </p:cNvPicPr>
          <p:nvPr/>
        </p:nvPicPr>
        <p:blipFill>
          <a:blip r:embed="rId2"/>
          <a:stretch>
            <a:fillRect/>
          </a:stretch>
        </p:blipFill>
        <p:spPr>
          <a:xfrm>
            <a:off x="245779" y="900000"/>
            <a:ext cx="6149873" cy="5228084"/>
          </a:xfrm>
          <a:prstGeom prst="rect">
            <a:avLst/>
          </a:prstGeom>
        </p:spPr>
      </p:pic>
      <p:pic>
        <p:nvPicPr>
          <p:cNvPr id="10" name="Picture 9">
            <a:extLst>
              <a:ext uri="{FF2B5EF4-FFF2-40B4-BE49-F238E27FC236}">
                <a16:creationId xmlns:a16="http://schemas.microsoft.com/office/drawing/2014/main" id="{4CCEFC3E-6F6B-CDEB-7436-84568FFA5B49}"/>
              </a:ext>
            </a:extLst>
          </p:cNvPr>
          <p:cNvPicPr>
            <a:picLocks noChangeAspect="1"/>
          </p:cNvPicPr>
          <p:nvPr/>
        </p:nvPicPr>
        <p:blipFill>
          <a:blip r:embed="rId3"/>
          <a:stretch>
            <a:fillRect/>
          </a:stretch>
        </p:blipFill>
        <p:spPr>
          <a:xfrm>
            <a:off x="5647766" y="900000"/>
            <a:ext cx="6298456" cy="4317459"/>
          </a:xfrm>
          <a:prstGeom prst="rect">
            <a:avLst/>
          </a:prstGeom>
        </p:spPr>
      </p:pic>
      <p:sp>
        <p:nvSpPr>
          <p:cNvPr id="13" name="Slide Number Placeholder 3">
            <a:extLst>
              <a:ext uri="{FF2B5EF4-FFF2-40B4-BE49-F238E27FC236}">
                <a16:creationId xmlns:a16="http://schemas.microsoft.com/office/drawing/2014/main" id="{F19CF71B-79EC-2D84-4C69-667F8BB61EFF}"/>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22</a:t>
            </a:fld>
            <a:endParaRPr lang="en-US"/>
          </a:p>
        </p:txBody>
      </p:sp>
    </p:spTree>
    <p:extLst>
      <p:ext uri="{BB962C8B-B14F-4D97-AF65-F5344CB8AC3E}">
        <p14:creationId xmlns:p14="http://schemas.microsoft.com/office/powerpoint/2010/main" val="263866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C458-214F-BC9E-F897-4998A58F8544}"/>
              </a:ext>
            </a:extLst>
          </p:cNvPr>
          <p:cNvSpPr>
            <a:spLocks noGrp="1"/>
          </p:cNvSpPr>
          <p:nvPr>
            <p:ph type="title"/>
          </p:nvPr>
        </p:nvSpPr>
        <p:spPr>
          <a:xfrm>
            <a:off x="359999" y="308722"/>
            <a:ext cx="11473200" cy="859200"/>
          </a:xfrm>
        </p:spPr>
        <p:txBody>
          <a:bodyPr/>
          <a:lstStyle/>
          <a:p>
            <a:r>
              <a:rPr lang="en-US" b="1" u="sng" dirty="0">
                <a:highlight>
                  <a:srgbClr val="00FFFF"/>
                </a:highlight>
              </a:rPr>
              <a:t>Cumulative Return</a:t>
            </a:r>
            <a:r>
              <a:rPr lang="en-US" b="1" u="sng" dirty="0"/>
              <a:t>:   Given by :  </a:t>
            </a:r>
            <a:r>
              <a:rPr lang="en-US" sz="2400" b="1" u="sng" dirty="0"/>
              <a:t>It = (1 + Rt)*It-1      </a:t>
            </a:r>
            <a:br>
              <a:rPr lang="en-US" sz="2000" b="1" u="sng" dirty="0"/>
            </a:br>
            <a:r>
              <a:rPr lang="en-US" sz="2000" b="1" u="sng" dirty="0"/>
              <a:t>We know that Rt = (Pt / Pt - 1)-1             So : It = (Pt / Pt -1)*It-1</a:t>
            </a:r>
            <a:br>
              <a:rPr lang="en-US" sz="1600" dirty="0"/>
            </a:br>
            <a:r>
              <a:rPr lang="en-US" sz="1600" dirty="0"/>
              <a:t>			</a:t>
            </a:r>
            <a:endParaRPr lang="en-IN" sz="1600" b="1" u="sng" dirty="0"/>
          </a:p>
        </p:txBody>
      </p:sp>
      <p:sp>
        <p:nvSpPr>
          <p:cNvPr id="3" name="Text Placeholder 2">
            <a:extLst>
              <a:ext uri="{FF2B5EF4-FFF2-40B4-BE49-F238E27FC236}">
                <a16:creationId xmlns:a16="http://schemas.microsoft.com/office/drawing/2014/main" id="{72CD3886-FB12-6DBF-9D96-58EC7C592D77}"/>
              </a:ext>
            </a:extLst>
          </p:cNvPr>
          <p:cNvSpPr>
            <a:spLocks noGrp="1"/>
          </p:cNvSpPr>
          <p:nvPr>
            <p:ph type="body" sz="quarter" idx="12"/>
          </p:nvPr>
        </p:nvSpPr>
        <p:spPr>
          <a:xfrm>
            <a:off x="360363" y="1079999"/>
            <a:ext cx="11471275" cy="652547"/>
          </a:xfrm>
        </p:spPr>
        <p:txBody>
          <a:bodyPr/>
          <a:lstStyle/>
          <a:p>
            <a:r>
              <a:rPr lang="en-US" dirty="0"/>
              <a:t>Cumulative Returns are computed relative to the day investment has been made. If cumulative return is above 1 for all dates over here then you are making profits else you're losing so let's try to compute cumulative returns for the 4 companies.</a:t>
            </a:r>
          </a:p>
          <a:p>
            <a:endParaRPr lang="en-IN" dirty="0"/>
          </a:p>
        </p:txBody>
      </p:sp>
      <p:sp>
        <p:nvSpPr>
          <p:cNvPr id="4" name="Slide Number Placeholder 3">
            <a:extLst>
              <a:ext uri="{FF2B5EF4-FFF2-40B4-BE49-F238E27FC236}">
                <a16:creationId xmlns:a16="http://schemas.microsoft.com/office/drawing/2014/main" id="{3B0FF5F8-D054-464A-3168-0CC38CC65DAE}"/>
              </a:ext>
            </a:extLst>
          </p:cNvPr>
          <p:cNvSpPr>
            <a:spLocks noGrp="1"/>
          </p:cNvSpPr>
          <p:nvPr>
            <p:ph type="sldNum" sz="quarter" idx="14"/>
          </p:nvPr>
        </p:nvSpPr>
        <p:spPr/>
        <p:txBody>
          <a:bodyPr/>
          <a:lstStyle/>
          <a:p>
            <a:fld id="{058DB212-BFA2-403F-85EF-DFD3FF6D973A}" type="slidenum">
              <a:rPr lang="en-US" noProof="0" smtClean="0"/>
              <a:pPr/>
              <a:t>23</a:t>
            </a:fld>
            <a:endParaRPr lang="en-US" noProof="0"/>
          </a:p>
        </p:txBody>
      </p:sp>
      <p:pic>
        <p:nvPicPr>
          <p:cNvPr id="8" name="Picture 7">
            <a:extLst>
              <a:ext uri="{FF2B5EF4-FFF2-40B4-BE49-F238E27FC236}">
                <a16:creationId xmlns:a16="http://schemas.microsoft.com/office/drawing/2014/main" id="{6E3DE2F7-99ED-BB46-552E-B191F57C3619}"/>
              </a:ext>
            </a:extLst>
          </p:cNvPr>
          <p:cNvPicPr>
            <a:picLocks noChangeAspect="1"/>
          </p:cNvPicPr>
          <p:nvPr/>
        </p:nvPicPr>
        <p:blipFill>
          <a:blip r:embed="rId2"/>
          <a:stretch>
            <a:fillRect/>
          </a:stretch>
        </p:blipFill>
        <p:spPr>
          <a:xfrm>
            <a:off x="221483" y="1983315"/>
            <a:ext cx="11471274" cy="4637072"/>
          </a:xfrm>
          <a:prstGeom prst="rect">
            <a:avLst/>
          </a:prstGeom>
        </p:spPr>
      </p:pic>
      <p:sp>
        <p:nvSpPr>
          <p:cNvPr id="9" name="Slide Number Placeholder 3">
            <a:extLst>
              <a:ext uri="{FF2B5EF4-FFF2-40B4-BE49-F238E27FC236}">
                <a16:creationId xmlns:a16="http://schemas.microsoft.com/office/drawing/2014/main" id="{53FE4B18-29F5-E7AD-5F34-32F25801D3C3}"/>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23</a:t>
            </a:fld>
            <a:endParaRPr lang="en-US"/>
          </a:p>
        </p:txBody>
      </p:sp>
    </p:spTree>
    <p:extLst>
      <p:ext uri="{BB962C8B-B14F-4D97-AF65-F5344CB8AC3E}">
        <p14:creationId xmlns:p14="http://schemas.microsoft.com/office/powerpoint/2010/main" val="3232890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562D93-B9D1-ED15-E63D-7A8302DBB0CF}"/>
              </a:ext>
            </a:extLst>
          </p:cNvPr>
          <p:cNvSpPr>
            <a:spLocks noGrp="1"/>
          </p:cNvSpPr>
          <p:nvPr>
            <p:ph type="sldNum" sz="quarter" idx="14"/>
          </p:nvPr>
        </p:nvSpPr>
        <p:spPr/>
        <p:txBody>
          <a:bodyPr/>
          <a:lstStyle/>
          <a:p>
            <a:fld id="{058DB212-BFA2-403F-85EF-DFD3FF6D973A}" type="slidenum">
              <a:rPr lang="en-US" noProof="0" smtClean="0"/>
              <a:pPr/>
              <a:t>24</a:t>
            </a:fld>
            <a:endParaRPr lang="en-US" noProof="0"/>
          </a:p>
        </p:txBody>
      </p:sp>
      <p:sp>
        <p:nvSpPr>
          <p:cNvPr id="10" name="Slide Number Placeholder 3">
            <a:extLst>
              <a:ext uri="{FF2B5EF4-FFF2-40B4-BE49-F238E27FC236}">
                <a16:creationId xmlns:a16="http://schemas.microsoft.com/office/drawing/2014/main" id="{91F4DE6C-8616-6960-CCF8-ABF99F162AFF}"/>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24</a:t>
            </a:fld>
            <a:endParaRPr lang="en-US"/>
          </a:p>
        </p:txBody>
      </p:sp>
      <p:pic>
        <p:nvPicPr>
          <p:cNvPr id="16" name="Picture 15">
            <a:extLst>
              <a:ext uri="{FF2B5EF4-FFF2-40B4-BE49-F238E27FC236}">
                <a16:creationId xmlns:a16="http://schemas.microsoft.com/office/drawing/2014/main" id="{BAC4CDA9-A639-5DBC-E366-CB102F17172E}"/>
              </a:ext>
            </a:extLst>
          </p:cNvPr>
          <p:cNvPicPr>
            <a:picLocks noChangeAspect="1"/>
          </p:cNvPicPr>
          <p:nvPr/>
        </p:nvPicPr>
        <p:blipFill>
          <a:blip r:embed="rId2"/>
          <a:stretch>
            <a:fillRect/>
          </a:stretch>
        </p:blipFill>
        <p:spPr>
          <a:xfrm>
            <a:off x="376994" y="0"/>
            <a:ext cx="9361366" cy="6636647"/>
          </a:xfrm>
          <a:prstGeom prst="rect">
            <a:avLst/>
          </a:prstGeom>
        </p:spPr>
      </p:pic>
    </p:spTree>
    <p:extLst>
      <p:ext uri="{BB962C8B-B14F-4D97-AF65-F5344CB8AC3E}">
        <p14:creationId xmlns:p14="http://schemas.microsoft.com/office/powerpoint/2010/main" val="1146054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A92853-F5F5-699F-932B-C786D8A5013C}"/>
              </a:ext>
            </a:extLst>
          </p:cNvPr>
          <p:cNvSpPr>
            <a:spLocks noGrp="1"/>
          </p:cNvSpPr>
          <p:nvPr>
            <p:ph type="sldNum" sz="quarter" idx="14"/>
          </p:nvPr>
        </p:nvSpPr>
        <p:spPr/>
        <p:txBody>
          <a:bodyPr/>
          <a:lstStyle/>
          <a:p>
            <a:fld id="{058DB212-BFA2-403F-85EF-DFD3FF6D973A}" type="slidenum">
              <a:rPr lang="en-US" noProof="0" smtClean="0"/>
              <a:pPr/>
              <a:t>25</a:t>
            </a:fld>
            <a:endParaRPr lang="en-US" noProof="0"/>
          </a:p>
        </p:txBody>
      </p:sp>
      <p:pic>
        <p:nvPicPr>
          <p:cNvPr id="6" name="Picture 5">
            <a:extLst>
              <a:ext uri="{FF2B5EF4-FFF2-40B4-BE49-F238E27FC236}">
                <a16:creationId xmlns:a16="http://schemas.microsoft.com/office/drawing/2014/main" id="{FAFF0398-1F1A-AC27-0309-2C8A77D229F5}"/>
              </a:ext>
            </a:extLst>
          </p:cNvPr>
          <p:cNvPicPr>
            <a:picLocks noChangeAspect="1"/>
          </p:cNvPicPr>
          <p:nvPr/>
        </p:nvPicPr>
        <p:blipFill>
          <a:blip r:embed="rId2"/>
          <a:stretch>
            <a:fillRect/>
          </a:stretch>
        </p:blipFill>
        <p:spPr>
          <a:xfrm>
            <a:off x="141871" y="277238"/>
            <a:ext cx="11908258" cy="6047362"/>
          </a:xfrm>
          <a:prstGeom prst="rect">
            <a:avLst/>
          </a:prstGeom>
        </p:spPr>
      </p:pic>
      <p:sp>
        <p:nvSpPr>
          <p:cNvPr id="7" name="Slide Number Placeholder 3">
            <a:extLst>
              <a:ext uri="{FF2B5EF4-FFF2-40B4-BE49-F238E27FC236}">
                <a16:creationId xmlns:a16="http://schemas.microsoft.com/office/drawing/2014/main" id="{7427B2A9-0D86-3558-911A-572E937436F1}"/>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25</a:t>
            </a:fld>
            <a:endParaRPr lang="en-US"/>
          </a:p>
        </p:txBody>
      </p:sp>
    </p:spTree>
    <p:extLst>
      <p:ext uri="{BB962C8B-B14F-4D97-AF65-F5344CB8AC3E}">
        <p14:creationId xmlns:p14="http://schemas.microsoft.com/office/powerpoint/2010/main" val="3660396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1552-DCA8-CAC5-4A7E-8A8DD3B74AA0}"/>
              </a:ext>
            </a:extLst>
          </p:cNvPr>
          <p:cNvSpPr>
            <a:spLocks noGrp="1"/>
          </p:cNvSpPr>
          <p:nvPr>
            <p:ph type="title"/>
          </p:nvPr>
        </p:nvSpPr>
        <p:spPr/>
        <p:txBody>
          <a:bodyPr/>
          <a:lstStyle/>
          <a:p>
            <a:r>
              <a:rPr lang="en-IN" b="1" u="sng" dirty="0" err="1"/>
              <a:t>DickeyFuller</a:t>
            </a:r>
            <a:r>
              <a:rPr lang="en-IN" b="1" u="sng" dirty="0"/>
              <a:t> Test (Converting from Non-Stationarity to Stationarity)</a:t>
            </a:r>
          </a:p>
        </p:txBody>
      </p:sp>
      <p:pic>
        <p:nvPicPr>
          <p:cNvPr id="6" name="Picture 5">
            <a:extLst>
              <a:ext uri="{FF2B5EF4-FFF2-40B4-BE49-F238E27FC236}">
                <a16:creationId xmlns:a16="http://schemas.microsoft.com/office/drawing/2014/main" id="{55570451-83FC-F0B3-9FFB-D0068AC093E2}"/>
              </a:ext>
            </a:extLst>
          </p:cNvPr>
          <p:cNvPicPr>
            <a:picLocks noChangeAspect="1"/>
          </p:cNvPicPr>
          <p:nvPr/>
        </p:nvPicPr>
        <p:blipFill>
          <a:blip r:embed="rId2"/>
          <a:stretch>
            <a:fillRect/>
          </a:stretch>
        </p:blipFill>
        <p:spPr>
          <a:xfrm>
            <a:off x="191945" y="2443163"/>
            <a:ext cx="10607959" cy="4054837"/>
          </a:xfrm>
          <a:prstGeom prst="rect">
            <a:avLst/>
          </a:prstGeom>
        </p:spPr>
      </p:pic>
      <p:pic>
        <p:nvPicPr>
          <p:cNvPr id="8" name="Picture 7">
            <a:extLst>
              <a:ext uri="{FF2B5EF4-FFF2-40B4-BE49-F238E27FC236}">
                <a16:creationId xmlns:a16="http://schemas.microsoft.com/office/drawing/2014/main" id="{817DFA75-84FB-5C61-5866-A6AC06F17043}"/>
              </a:ext>
            </a:extLst>
          </p:cNvPr>
          <p:cNvPicPr>
            <a:picLocks noChangeAspect="1"/>
          </p:cNvPicPr>
          <p:nvPr/>
        </p:nvPicPr>
        <p:blipFill>
          <a:blip r:embed="rId3"/>
          <a:stretch>
            <a:fillRect/>
          </a:stretch>
        </p:blipFill>
        <p:spPr>
          <a:xfrm>
            <a:off x="358800" y="757238"/>
            <a:ext cx="5256188" cy="1557337"/>
          </a:xfrm>
          <a:prstGeom prst="rect">
            <a:avLst/>
          </a:prstGeom>
        </p:spPr>
      </p:pic>
      <p:pic>
        <p:nvPicPr>
          <p:cNvPr id="10" name="Picture 9">
            <a:extLst>
              <a:ext uri="{FF2B5EF4-FFF2-40B4-BE49-F238E27FC236}">
                <a16:creationId xmlns:a16="http://schemas.microsoft.com/office/drawing/2014/main" id="{6FB4071D-CB34-8F40-3A57-101762BBACC5}"/>
              </a:ext>
            </a:extLst>
          </p:cNvPr>
          <p:cNvPicPr>
            <a:picLocks noChangeAspect="1"/>
          </p:cNvPicPr>
          <p:nvPr/>
        </p:nvPicPr>
        <p:blipFill>
          <a:blip r:embed="rId4"/>
          <a:stretch>
            <a:fillRect/>
          </a:stretch>
        </p:blipFill>
        <p:spPr>
          <a:xfrm>
            <a:off x="5614988" y="744719"/>
            <a:ext cx="5979412" cy="1569856"/>
          </a:xfrm>
          <a:prstGeom prst="rect">
            <a:avLst/>
          </a:prstGeom>
        </p:spPr>
      </p:pic>
      <p:sp>
        <p:nvSpPr>
          <p:cNvPr id="12" name="Slide Number Placeholder 3">
            <a:extLst>
              <a:ext uri="{FF2B5EF4-FFF2-40B4-BE49-F238E27FC236}">
                <a16:creationId xmlns:a16="http://schemas.microsoft.com/office/drawing/2014/main" id="{04696DC2-2833-0A82-9EEE-240EF60B6D1F}"/>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26</a:t>
            </a:fld>
            <a:endParaRPr lang="en-US"/>
          </a:p>
        </p:txBody>
      </p:sp>
    </p:spTree>
    <p:extLst>
      <p:ext uri="{BB962C8B-B14F-4D97-AF65-F5344CB8AC3E}">
        <p14:creationId xmlns:p14="http://schemas.microsoft.com/office/powerpoint/2010/main" val="500029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7C44A4-E82C-A9D1-A401-4EF2A7B2D24D}"/>
              </a:ext>
            </a:extLst>
          </p:cNvPr>
          <p:cNvSpPr>
            <a:spLocks noGrp="1"/>
          </p:cNvSpPr>
          <p:nvPr>
            <p:ph type="sldNum" sz="quarter" idx="14"/>
          </p:nvPr>
        </p:nvSpPr>
        <p:spPr>
          <a:xfrm>
            <a:off x="10401300" y="6672263"/>
            <a:ext cx="1790700" cy="149737"/>
          </a:xfrm>
        </p:spPr>
        <p:txBody>
          <a:bodyPr/>
          <a:lstStyle/>
          <a:p>
            <a:fld id="{058DB212-BFA2-403F-85EF-DFD3FF6D973A}" type="slidenum">
              <a:rPr lang="en-US" noProof="0" smtClean="0"/>
              <a:pPr/>
              <a:t>27</a:t>
            </a:fld>
            <a:endParaRPr lang="en-US" noProof="0"/>
          </a:p>
        </p:txBody>
      </p:sp>
      <p:pic>
        <p:nvPicPr>
          <p:cNvPr id="6" name="Picture 5">
            <a:extLst>
              <a:ext uri="{FF2B5EF4-FFF2-40B4-BE49-F238E27FC236}">
                <a16:creationId xmlns:a16="http://schemas.microsoft.com/office/drawing/2014/main" id="{46AFB2F8-05E5-702E-A389-5D2293321658}"/>
              </a:ext>
            </a:extLst>
          </p:cNvPr>
          <p:cNvPicPr>
            <a:picLocks noChangeAspect="1"/>
          </p:cNvPicPr>
          <p:nvPr/>
        </p:nvPicPr>
        <p:blipFill>
          <a:blip r:embed="rId2"/>
          <a:stretch>
            <a:fillRect/>
          </a:stretch>
        </p:blipFill>
        <p:spPr>
          <a:xfrm>
            <a:off x="0" y="100013"/>
            <a:ext cx="9512989" cy="2714625"/>
          </a:xfrm>
          <a:prstGeom prst="rect">
            <a:avLst/>
          </a:prstGeom>
        </p:spPr>
      </p:pic>
      <p:pic>
        <p:nvPicPr>
          <p:cNvPr id="8" name="Picture 7">
            <a:extLst>
              <a:ext uri="{FF2B5EF4-FFF2-40B4-BE49-F238E27FC236}">
                <a16:creationId xmlns:a16="http://schemas.microsoft.com/office/drawing/2014/main" id="{6424F2C2-BE93-D4AD-7258-BBB25D184D36}"/>
              </a:ext>
            </a:extLst>
          </p:cNvPr>
          <p:cNvPicPr>
            <a:picLocks noChangeAspect="1"/>
          </p:cNvPicPr>
          <p:nvPr/>
        </p:nvPicPr>
        <p:blipFill>
          <a:blip r:embed="rId3"/>
          <a:stretch>
            <a:fillRect/>
          </a:stretch>
        </p:blipFill>
        <p:spPr>
          <a:xfrm>
            <a:off x="0" y="2814637"/>
            <a:ext cx="9998306" cy="3857625"/>
          </a:xfrm>
          <a:prstGeom prst="rect">
            <a:avLst/>
          </a:prstGeom>
        </p:spPr>
      </p:pic>
    </p:spTree>
    <p:extLst>
      <p:ext uri="{BB962C8B-B14F-4D97-AF65-F5344CB8AC3E}">
        <p14:creationId xmlns:p14="http://schemas.microsoft.com/office/powerpoint/2010/main" val="2292962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7AE6-5942-C630-887D-AD6F725FA789}"/>
              </a:ext>
            </a:extLst>
          </p:cNvPr>
          <p:cNvSpPr>
            <a:spLocks noGrp="1"/>
          </p:cNvSpPr>
          <p:nvPr>
            <p:ph type="title"/>
          </p:nvPr>
        </p:nvSpPr>
        <p:spPr/>
        <p:txBody>
          <a:bodyPr/>
          <a:lstStyle/>
          <a:p>
            <a:r>
              <a:rPr lang="en-US" sz="3200" b="1" i="0" u="sng" strike="noStrike" cap="none" dirty="0">
                <a:solidFill>
                  <a:srgbClr val="000000"/>
                </a:solidFill>
                <a:latin typeface="Centaur" pitchFamily="18" charset="0"/>
                <a:sym typeface="Arial"/>
              </a:rPr>
              <a:t>Model Building</a:t>
            </a:r>
            <a:br>
              <a:rPr lang="en-US" sz="3200" b="1" i="0" u="sng" strike="noStrike" cap="none" dirty="0">
                <a:solidFill>
                  <a:srgbClr val="000000"/>
                </a:solidFill>
                <a:latin typeface="Centaur" pitchFamily="18" charset="0"/>
                <a:sym typeface="Arial"/>
              </a:rPr>
            </a:br>
            <a:endParaRPr lang="en-IN" dirty="0"/>
          </a:p>
        </p:txBody>
      </p:sp>
      <p:sp>
        <p:nvSpPr>
          <p:cNvPr id="3" name="Text Placeholder 2">
            <a:extLst>
              <a:ext uri="{FF2B5EF4-FFF2-40B4-BE49-F238E27FC236}">
                <a16:creationId xmlns:a16="http://schemas.microsoft.com/office/drawing/2014/main" id="{576744F7-5E56-CCD5-C8BF-D595983698FB}"/>
              </a:ext>
            </a:extLst>
          </p:cNvPr>
          <p:cNvSpPr>
            <a:spLocks noGrp="1"/>
          </p:cNvSpPr>
          <p:nvPr>
            <p:ph type="body" sz="quarter" idx="12"/>
          </p:nvPr>
        </p:nvSpPr>
        <p:spPr>
          <a:xfrm>
            <a:off x="360363" y="900000"/>
            <a:ext cx="11471275" cy="5597999"/>
          </a:xfrm>
        </p:spPr>
        <p:txBody>
          <a:bodyPr/>
          <a:lstStyle/>
          <a:p>
            <a:pPr marL="0" marR="0" lvl="0" indent="0" algn="l" rtl="0">
              <a:lnSpc>
                <a:spcPct val="100000"/>
              </a:lnSpc>
              <a:spcBef>
                <a:spcPts val="0"/>
              </a:spcBef>
              <a:spcAft>
                <a:spcPts val="0"/>
              </a:spcAft>
              <a:buClr>
                <a:srgbClr val="002776"/>
              </a:buClr>
              <a:buSzPts val="2800"/>
              <a:buFont typeface="Arial"/>
              <a:buNone/>
            </a:pPr>
            <a:endParaRPr lang="en-US" sz="2400" i="0" u="none" strike="noStrike" cap="none" dirty="0">
              <a:solidFill>
                <a:srgbClr val="000000"/>
              </a:solidFill>
              <a:latin typeface="Centaur" pitchFamily="18" charset="0"/>
              <a:sym typeface="Arial"/>
            </a:endParaRPr>
          </a:p>
          <a:p>
            <a:pPr marL="0" marR="0" lvl="0" indent="0" algn="l" rtl="0">
              <a:lnSpc>
                <a:spcPct val="100000"/>
              </a:lnSpc>
              <a:spcBef>
                <a:spcPts val="0"/>
              </a:spcBef>
              <a:spcAft>
                <a:spcPts val="0"/>
              </a:spcAft>
              <a:buClr>
                <a:srgbClr val="002776"/>
              </a:buClr>
              <a:buSzPts val="2800"/>
              <a:buFont typeface="Arial"/>
              <a:buNone/>
            </a:pPr>
            <a:r>
              <a:rPr lang="en-US" sz="2400" i="0" u="none" strike="noStrike" cap="none" dirty="0">
                <a:solidFill>
                  <a:srgbClr val="000000"/>
                </a:solidFill>
                <a:latin typeface="Centaur" pitchFamily="18" charset="0"/>
                <a:sym typeface="Arial"/>
              </a:rPr>
              <a:t>In this project, We investigate the usage of  different models to predict the Tata-Motors price</a:t>
            </a:r>
          </a:p>
          <a:p>
            <a:pPr marL="0" marR="0" lvl="0" indent="0" algn="l" rtl="0">
              <a:lnSpc>
                <a:spcPct val="100000"/>
              </a:lnSpc>
              <a:spcBef>
                <a:spcPts val="0"/>
              </a:spcBef>
              <a:spcAft>
                <a:spcPts val="0"/>
              </a:spcAft>
              <a:buClr>
                <a:srgbClr val="002776"/>
              </a:buClr>
              <a:buSzPts val="2800"/>
              <a:buFont typeface="Arial"/>
              <a:buNone/>
            </a:pPr>
            <a:endParaRPr lang="en-US" sz="2400" i="0" u="none" strike="noStrike" cap="none" dirty="0">
              <a:solidFill>
                <a:srgbClr val="000000"/>
              </a:solidFill>
              <a:latin typeface="Centaur" pitchFamily="18" charset="0"/>
              <a:sym typeface="Arial"/>
            </a:endParaRPr>
          </a:p>
          <a:p>
            <a:pPr marL="0" marR="0" lvl="0" indent="0" algn="l" rtl="0">
              <a:lnSpc>
                <a:spcPct val="100000"/>
              </a:lnSpc>
              <a:spcBef>
                <a:spcPts val="0"/>
              </a:spcBef>
              <a:spcAft>
                <a:spcPts val="0"/>
              </a:spcAft>
              <a:buClr>
                <a:srgbClr val="002776"/>
              </a:buClr>
              <a:buSzPts val="2800"/>
              <a:buFont typeface="Arial"/>
              <a:buNone/>
            </a:pPr>
            <a:r>
              <a:rPr lang="en-US" sz="4000" b="1" i="0" u="sng" strike="noStrike" cap="none" dirty="0">
                <a:solidFill>
                  <a:srgbClr val="000000"/>
                </a:solidFill>
                <a:latin typeface="Centaur" pitchFamily="18" charset="0"/>
                <a:sym typeface="Arial"/>
              </a:rPr>
              <a:t>Time Series Models</a:t>
            </a:r>
          </a:p>
          <a:p>
            <a:pPr marL="0" marR="0" lvl="0" indent="0" algn="l" rtl="0">
              <a:lnSpc>
                <a:spcPct val="100000"/>
              </a:lnSpc>
              <a:spcBef>
                <a:spcPts val="0"/>
              </a:spcBef>
              <a:spcAft>
                <a:spcPts val="0"/>
              </a:spcAft>
              <a:buClr>
                <a:srgbClr val="002776"/>
              </a:buClr>
              <a:buSzPts val="2800"/>
              <a:buFont typeface="Arial"/>
              <a:buNone/>
            </a:pPr>
            <a:endParaRPr lang="en-US" sz="4000" b="1" i="0" u="sng" strike="noStrike" cap="none" dirty="0">
              <a:solidFill>
                <a:srgbClr val="000000"/>
              </a:solidFill>
              <a:latin typeface="Centaur" pitchFamily="18" charset="0"/>
              <a:sym typeface="Arial"/>
            </a:endParaRPr>
          </a:p>
          <a:p>
            <a:pPr marL="457200" marR="0" lvl="0" indent="-457200" algn="l" rtl="0">
              <a:lnSpc>
                <a:spcPct val="100000"/>
              </a:lnSpc>
              <a:spcBef>
                <a:spcPts val="0"/>
              </a:spcBef>
              <a:spcAft>
                <a:spcPts val="0"/>
              </a:spcAft>
              <a:buClr>
                <a:srgbClr val="002776"/>
              </a:buClr>
              <a:buSzPts val="2800"/>
              <a:buFont typeface="+mj-lt"/>
              <a:buAutoNum type="arabicPeriod"/>
            </a:pPr>
            <a:r>
              <a:rPr lang="en-US" sz="2400" i="0" strike="noStrike" cap="none" dirty="0">
                <a:solidFill>
                  <a:srgbClr val="000000"/>
                </a:solidFill>
                <a:latin typeface="Centaur" pitchFamily="18" charset="0"/>
                <a:sym typeface="Arial"/>
              </a:rPr>
              <a:t>Linear </a:t>
            </a:r>
          </a:p>
          <a:p>
            <a:pPr marL="457200" marR="0" lvl="0" indent="-457200" algn="l" rtl="0">
              <a:lnSpc>
                <a:spcPct val="100000"/>
              </a:lnSpc>
              <a:spcBef>
                <a:spcPts val="0"/>
              </a:spcBef>
              <a:spcAft>
                <a:spcPts val="0"/>
              </a:spcAft>
              <a:buClr>
                <a:srgbClr val="002776"/>
              </a:buClr>
              <a:buSzPts val="2800"/>
              <a:buFont typeface="+mj-lt"/>
              <a:buAutoNum type="arabicPeriod"/>
            </a:pPr>
            <a:r>
              <a:rPr lang="en-US" sz="2400" dirty="0">
                <a:latin typeface="Centaur" pitchFamily="18" charset="0"/>
              </a:rPr>
              <a:t>Exponential</a:t>
            </a:r>
          </a:p>
          <a:p>
            <a:pPr marL="457200" marR="0" lvl="0" indent="-457200" algn="l" rtl="0">
              <a:lnSpc>
                <a:spcPct val="100000"/>
              </a:lnSpc>
              <a:spcBef>
                <a:spcPts val="0"/>
              </a:spcBef>
              <a:spcAft>
                <a:spcPts val="0"/>
              </a:spcAft>
              <a:buClr>
                <a:srgbClr val="002776"/>
              </a:buClr>
              <a:buSzPts val="2800"/>
              <a:buFont typeface="+mj-lt"/>
              <a:buAutoNum type="arabicPeriod"/>
            </a:pPr>
            <a:r>
              <a:rPr lang="en-US" sz="2400" i="0" strike="noStrike" cap="none" dirty="0">
                <a:solidFill>
                  <a:srgbClr val="000000"/>
                </a:solidFill>
                <a:latin typeface="Centaur" pitchFamily="18" charset="0"/>
                <a:sym typeface="Arial"/>
              </a:rPr>
              <a:t>Quadratic </a:t>
            </a:r>
          </a:p>
          <a:p>
            <a:pPr marL="457200" marR="0" lvl="0" indent="-457200" algn="l" rtl="0">
              <a:lnSpc>
                <a:spcPct val="100000"/>
              </a:lnSpc>
              <a:spcBef>
                <a:spcPts val="0"/>
              </a:spcBef>
              <a:spcAft>
                <a:spcPts val="0"/>
              </a:spcAft>
              <a:buClr>
                <a:srgbClr val="002776"/>
              </a:buClr>
              <a:buSzPts val="2800"/>
              <a:buFont typeface="+mj-lt"/>
              <a:buAutoNum type="arabicPeriod"/>
            </a:pPr>
            <a:r>
              <a:rPr lang="en-US" sz="2400" dirty="0">
                <a:latin typeface="Centaur" pitchFamily="18" charset="0"/>
              </a:rPr>
              <a:t>Additive seasonality</a:t>
            </a:r>
          </a:p>
          <a:p>
            <a:pPr marL="457200" marR="0" lvl="0" indent="-457200" algn="l" rtl="0">
              <a:lnSpc>
                <a:spcPct val="100000"/>
              </a:lnSpc>
              <a:spcBef>
                <a:spcPts val="0"/>
              </a:spcBef>
              <a:spcAft>
                <a:spcPts val="0"/>
              </a:spcAft>
              <a:buClr>
                <a:srgbClr val="002776"/>
              </a:buClr>
              <a:buSzPts val="2800"/>
              <a:buFont typeface="+mj-lt"/>
              <a:buAutoNum type="arabicPeriod"/>
            </a:pPr>
            <a:r>
              <a:rPr lang="en-US" sz="2400" i="0" strike="noStrike" cap="none" dirty="0">
                <a:solidFill>
                  <a:srgbClr val="000000"/>
                </a:solidFill>
                <a:latin typeface="Centaur" pitchFamily="18" charset="0"/>
                <a:sym typeface="Arial"/>
              </a:rPr>
              <a:t>Additive seasonality with quadratic trend</a:t>
            </a:r>
          </a:p>
          <a:p>
            <a:pPr marL="457200" marR="0" lvl="0" indent="-457200" algn="l" rtl="0">
              <a:lnSpc>
                <a:spcPct val="100000"/>
              </a:lnSpc>
              <a:spcBef>
                <a:spcPts val="0"/>
              </a:spcBef>
              <a:spcAft>
                <a:spcPts val="0"/>
              </a:spcAft>
              <a:buClr>
                <a:srgbClr val="002776"/>
              </a:buClr>
              <a:buSzPts val="2800"/>
              <a:buFont typeface="+mj-lt"/>
              <a:buAutoNum type="arabicPeriod"/>
            </a:pPr>
            <a:r>
              <a:rPr lang="en-US" sz="2400" dirty="0">
                <a:latin typeface="Centaur" pitchFamily="18" charset="0"/>
              </a:rPr>
              <a:t>Multiplicative seasonality</a:t>
            </a:r>
          </a:p>
          <a:p>
            <a:pPr marL="457200" marR="0" lvl="0" indent="-457200" algn="l" rtl="0">
              <a:lnSpc>
                <a:spcPct val="100000"/>
              </a:lnSpc>
              <a:spcBef>
                <a:spcPts val="0"/>
              </a:spcBef>
              <a:spcAft>
                <a:spcPts val="0"/>
              </a:spcAft>
              <a:buClr>
                <a:srgbClr val="002776"/>
              </a:buClr>
              <a:buSzPts val="2800"/>
              <a:buFont typeface="+mj-lt"/>
              <a:buAutoNum type="arabicPeriod"/>
            </a:pPr>
            <a:r>
              <a:rPr lang="en-US" sz="2400" i="0" strike="noStrike" cap="none" dirty="0">
                <a:solidFill>
                  <a:srgbClr val="000000"/>
                </a:solidFill>
                <a:latin typeface="Centaur" pitchFamily="18" charset="0"/>
                <a:sym typeface="Arial"/>
              </a:rPr>
              <a:t>Multiplicative with additive seasonality</a:t>
            </a:r>
          </a:p>
          <a:p>
            <a:pPr marL="457200" marR="0" lvl="0" indent="-457200" algn="l" rtl="0">
              <a:lnSpc>
                <a:spcPct val="100000"/>
              </a:lnSpc>
              <a:spcBef>
                <a:spcPts val="0"/>
              </a:spcBef>
              <a:spcAft>
                <a:spcPts val="0"/>
              </a:spcAft>
              <a:buClr>
                <a:srgbClr val="002776"/>
              </a:buClr>
              <a:buSzPts val="2800"/>
              <a:buFont typeface="+mj-lt"/>
              <a:buAutoNum type="arabicPeriod"/>
            </a:pPr>
            <a:r>
              <a:rPr lang="en-US" sz="2400" dirty="0">
                <a:latin typeface="Centaur" pitchFamily="18" charset="0"/>
              </a:rPr>
              <a:t>ARIMA</a:t>
            </a:r>
            <a:endParaRPr lang="en-US" sz="2400" i="0" strike="noStrike" cap="none" dirty="0">
              <a:solidFill>
                <a:srgbClr val="000000"/>
              </a:solidFill>
              <a:latin typeface="Centaur" pitchFamily="18" charset="0"/>
              <a:sym typeface="Arial"/>
            </a:endParaRPr>
          </a:p>
          <a:p>
            <a:pPr marL="0" marR="0" lvl="0" indent="0" algn="l" rtl="0">
              <a:lnSpc>
                <a:spcPct val="100000"/>
              </a:lnSpc>
              <a:spcBef>
                <a:spcPts val="0"/>
              </a:spcBef>
              <a:spcAft>
                <a:spcPts val="0"/>
              </a:spcAft>
              <a:buClr>
                <a:srgbClr val="002776"/>
              </a:buClr>
              <a:buSzPts val="2800"/>
              <a:buFont typeface="Arial"/>
              <a:buNone/>
            </a:pPr>
            <a:endParaRPr lang="en-US" sz="2400" i="0" strike="noStrike" cap="none" dirty="0">
              <a:solidFill>
                <a:srgbClr val="000000"/>
              </a:solidFill>
              <a:latin typeface="Centaur" pitchFamily="18" charset="0"/>
              <a:sym typeface="Arial"/>
            </a:endParaRPr>
          </a:p>
          <a:p>
            <a:pPr marL="0" marR="0" lvl="0" indent="0" algn="l" rtl="0">
              <a:lnSpc>
                <a:spcPct val="100000"/>
              </a:lnSpc>
              <a:spcBef>
                <a:spcPts val="0"/>
              </a:spcBef>
              <a:spcAft>
                <a:spcPts val="0"/>
              </a:spcAft>
              <a:buClr>
                <a:srgbClr val="002776"/>
              </a:buClr>
              <a:buSzPts val="2800"/>
              <a:buFont typeface="Arial"/>
              <a:buNone/>
            </a:pPr>
            <a:endParaRPr lang="en-US" sz="2400" i="0" strike="noStrike" cap="none" dirty="0">
              <a:solidFill>
                <a:srgbClr val="000000"/>
              </a:solidFill>
              <a:latin typeface="Centaur" pitchFamily="18" charset="0"/>
              <a:sym typeface="Arial"/>
            </a:endParaRPr>
          </a:p>
          <a:p>
            <a:pPr marL="0" marR="0" lvl="0" indent="0" algn="l" rtl="0">
              <a:lnSpc>
                <a:spcPct val="100000"/>
              </a:lnSpc>
              <a:spcBef>
                <a:spcPts val="0"/>
              </a:spcBef>
              <a:spcAft>
                <a:spcPts val="0"/>
              </a:spcAft>
              <a:buClr>
                <a:srgbClr val="002776"/>
              </a:buClr>
              <a:buSzPts val="2800"/>
              <a:buFont typeface="Arial"/>
              <a:buNone/>
            </a:pPr>
            <a:endParaRPr lang="en-US" sz="2400" b="1" i="0" u="sng" strike="noStrike" cap="none" dirty="0">
              <a:solidFill>
                <a:srgbClr val="000000"/>
              </a:solidFill>
              <a:latin typeface="Centaur" pitchFamily="18" charset="0"/>
              <a:sym typeface="Arial"/>
            </a:endParaRPr>
          </a:p>
          <a:p>
            <a:pPr marL="0" marR="0" lvl="0" indent="0" algn="l" rtl="0">
              <a:lnSpc>
                <a:spcPct val="100000"/>
              </a:lnSpc>
              <a:spcBef>
                <a:spcPts val="0"/>
              </a:spcBef>
              <a:spcAft>
                <a:spcPts val="0"/>
              </a:spcAft>
              <a:buClr>
                <a:srgbClr val="002776"/>
              </a:buClr>
              <a:buSzPts val="2800"/>
              <a:buFont typeface="Arial"/>
              <a:buNone/>
            </a:pPr>
            <a:endParaRPr lang="en-US" sz="2400" i="0" u="none" strike="noStrike" cap="none" dirty="0">
              <a:solidFill>
                <a:srgbClr val="000000"/>
              </a:solidFill>
              <a:latin typeface="Centaur" pitchFamily="18" charset="0"/>
              <a:sym typeface="Arial"/>
            </a:endParaRPr>
          </a:p>
          <a:p>
            <a:endParaRPr lang="en-IN" dirty="0"/>
          </a:p>
        </p:txBody>
      </p:sp>
      <p:sp>
        <p:nvSpPr>
          <p:cNvPr id="4" name="Slide Number Placeholder 3">
            <a:extLst>
              <a:ext uri="{FF2B5EF4-FFF2-40B4-BE49-F238E27FC236}">
                <a16:creationId xmlns:a16="http://schemas.microsoft.com/office/drawing/2014/main" id="{1CFC6DDA-EF7F-1513-27F8-A98B0A864AC5}"/>
              </a:ext>
            </a:extLst>
          </p:cNvPr>
          <p:cNvSpPr>
            <a:spLocks noGrp="1"/>
          </p:cNvSpPr>
          <p:nvPr>
            <p:ph type="sldNum" sz="quarter" idx="14"/>
          </p:nvPr>
        </p:nvSpPr>
        <p:spPr/>
        <p:txBody>
          <a:bodyPr/>
          <a:lstStyle/>
          <a:p>
            <a:fld id="{058DB212-BFA2-403F-85EF-DFD3FF6D973A}" type="slidenum">
              <a:rPr lang="en-US" noProof="0" smtClean="0"/>
              <a:pPr/>
              <a:t>28</a:t>
            </a:fld>
            <a:endParaRPr lang="en-US" noProof="0"/>
          </a:p>
        </p:txBody>
      </p:sp>
      <p:sp>
        <p:nvSpPr>
          <p:cNvPr id="5" name="Slide Number Placeholder 3">
            <a:extLst>
              <a:ext uri="{FF2B5EF4-FFF2-40B4-BE49-F238E27FC236}">
                <a16:creationId xmlns:a16="http://schemas.microsoft.com/office/drawing/2014/main" id="{FB771E30-9588-5165-7BB3-F07789A5B761}"/>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28</a:t>
            </a:fld>
            <a:endParaRPr lang="en-US"/>
          </a:p>
        </p:txBody>
      </p:sp>
    </p:spTree>
    <p:extLst>
      <p:ext uri="{BB962C8B-B14F-4D97-AF65-F5344CB8AC3E}">
        <p14:creationId xmlns:p14="http://schemas.microsoft.com/office/powerpoint/2010/main" val="168441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33238-C3BD-01C4-ED38-CDC446062F57}"/>
              </a:ext>
            </a:extLst>
          </p:cNvPr>
          <p:cNvSpPr>
            <a:spLocks noGrp="1"/>
          </p:cNvSpPr>
          <p:nvPr>
            <p:ph type="sldNum" sz="quarter" idx="14"/>
          </p:nvPr>
        </p:nvSpPr>
        <p:spPr/>
        <p:txBody>
          <a:bodyPr/>
          <a:lstStyle/>
          <a:p>
            <a:fld id="{058DB212-BFA2-403F-85EF-DFD3FF6D973A}" type="slidenum">
              <a:rPr lang="en-US" noProof="0" smtClean="0"/>
              <a:pPr/>
              <a:t>29</a:t>
            </a:fld>
            <a:endParaRPr lang="en-US" noProof="0"/>
          </a:p>
        </p:txBody>
      </p:sp>
      <p:pic>
        <p:nvPicPr>
          <p:cNvPr id="6" name="Picture 5">
            <a:extLst>
              <a:ext uri="{FF2B5EF4-FFF2-40B4-BE49-F238E27FC236}">
                <a16:creationId xmlns:a16="http://schemas.microsoft.com/office/drawing/2014/main" id="{840C4AC7-F812-E687-32A6-6D99C2D7F36A}"/>
              </a:ext>
            </a:extLst>
          </p:cNvPr>
          <p:cNvPicPr>
            <a:picLocks noChangeAspect="1"/>
          </p:cNvPicPr>
          <p:nvPr/>
        </p:nvPicPr>
        <p:blipFill>
          <a:blip r:embed="rId2"/>
          <a:stretch>
            <a:fillRect/>
          </a:stretch>
        </p:blipFill>
        <p:spPr>
          <a:xfrm>
            <a:off x="0" y="114300"/>
            <a:ext cx="7900988" cy="5657850"/>
          </a:xfrm>
          <a:prstGeom prst="rect">
            <a:avLst/>
          </a:prstGeom>
        </p:spPr>
      </p:pic>
      <p:pic>
        <p:nvPicPr>
          <p:cNvPr id="8" name="Picture 7">
            <a:extLst>
              <a:ext uri="{FF2B5EF4-FFF2-40B4-BE49-F238E27FC236}">
                <a16:creationId xmlns:a16="http://schemas.microsoft.com/office/drawing/2014/main" id="{9A1C7ED2-BEB1-A1F9-CA27-C257FF137213}"/>
              </a:ext>
            </a:extLst>
          </p:cNvPr>
          <p:cNvPicPr>
            <a:picLocks noChangeAspect="1"/>
          </p:cNvPicPr>
          <p:nvPr/>
        </p:nvPicPr>
        <p:blipFill>
          <a:blip r:embed="rId3"/>
          <a:stretch>
            <a:fillRect/>
          </a:stretch>
        </p:blipFill>
        <p:spPr>
          <a:xfrm>
            <a:off x="8117060" y="510287"/>
            <a:ext cx="3770382" cy="4318888"/>
          </a:xfrm>
          <a:prstGeom prst="rect">
            <a:avLst/>
          </a:prstGeom>
        </p:spPr>
      </p:pic>
      <p:sp>
        <p:nvSpPr>
          <p:cNvPr id="9" name="Slide Number Placeholder 3">
            <a:extLst>
              <a:ext uri="{FF2B5EF4-FFF2-40B4-BE49-F238E27FC236}">
                <a16:creationId xmlns:a16="http://schemas.microsoft.com/office/drawing/2014/main" id="{A57C5CD7-872C-14CE-4435-4ABE4CCEFE4D}"/>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29</a:t>
            </a:fld>
            <a:endParaRPr lang="en-US"/>
          </a:p>
        </p:txBody>
      </p:sp>
    </p:spTree>
    <p:extLst>
      <p:ext uri="{BB962C8B-B14F-4D97-AF65-F5344CB8AC3E}">
        <p14:creationId xmlns:p14="http://schemas.microsoft.com/office/powerpoint/2010/main" val="3560810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b="1" u="sng" dirty="0">
                <a:highlight>
                  <a:srgbClr val="FFFF00"/>
                </a:highlight>
              </a:rPr>
              <a:t>Business Objective:</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b="1" u="sng" noProof="1">
                <a:highlight>
                  <a:srgbClr val="00FFFF"/>
                </a:highlight>
              </a:rPr>
              <a:t>Stock Market Data Analysis of National Stock Exchange (NSE)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12294" y="1440362"/>
            <a:ext cx="9176086" cy="5237638"/>
          </a:xfrm>
        </p:spPr>
        <p:txBody>
          <a:bodyPr/>
          <a:lstStyle/>
          <a:p>
            <a:pPr marL="114300" lvl="0" indent="0" algn="l" rtl="0">
              <a:lnSpc>
                <a:spcPct val="100000"/>
              </a:lnSpc>
              <a:spcBef>
                <a:spcPts val="0"/>
              </a:spcBef>
              <a:spcAft>
                <a:spcPts val="0"/>
              </a:spcAft>
              <a:buSzPts val="1400"/>
              <a:buNone/>
            </a:pPr>
            <a:r>
              <a:rPr lang="en-US" sz="2400" b="1" dirty="0"/>
              <a:t>The aim of this project is to build a Machine Learning Model to Predict the Close Price of Stocks based on different explanatory variables describing aspects of Stock trends.</a:t>
            </a:r>
          </a:p>
          <a:p>
            <a:pPr>
              <a:lnSpc>
                <a:spcPct val="107000"/>
              </a:lnSpc>
              <a:spcAft>
                <a:spcPts val="800"/>
              </a:spcAft>
            </a:pPr>
            <a:r>
              <a:rPr lang="en-US" sz="2400" b="1" u="sng" dirty="0"/>
              <a:t>Why is it important? </a:t>
            </a:r>
            <a:r>
              <a:rPr lang="en-US" sz="2000" b="1" dirty="0"/>
              <a:t>Companies/Investors wants to invest in those stocks which will have More Profits. They try to purchase stocks with low amount and expect High Profit. So, </a:t>
            </a:r>
            <a:r>
              <a:rPr lang="en-IN" sz="2000" b="1" dirty="0">
                <a:effectLst/>
                <a:ea typeface="Calibri" panose="020F0502020204030204" pitchFamily="34" charset="0"/>
                <a:cs typeface="Times New Roman" panose="02020603050405020304" pitchFamily="18" charset="0"/>
              </a:rPr>
              <a:t>At what couple of day what is the Stock value to Help the investor, he/she able to purchase those stocks.</a:t>
            </a:r>
          </a:p>
          <a:p>
            <a:pPr marL="114300" lvl="0" indent="0" algn="l" rtl="0">
              <a:lnSpc>
                <a:spcPct val="100000"/>
              </a:lnSpc>
              <a:spcBef>
                <a:spcPts val="0"/>
              </a:spcBef>
              <a:spcAft>
                <a:spcPts val="0"/>
              </a:spcAft>
              <a:buSzPts val="1400"/>
              <a:buNone/>
            </a:pPr>
            <a:r>
              <a:rPr lang="en-US" sz="2400" b="1" u="sng" dirty="0"/>
              <a:t>Objective: </a:t>
            </a:r>
          </a:p>
          <a:p>
            <a:pPr marL="114300" lvl="0" indent="0" algn="l" rtl="0">
              <a:lnSpc>
                <a:spcPct val="100000"/>
              </a:lnSpc>
              <a:spcBef>
                <a:spcPts val="0"/>
              </a:spcBef>
              <a:spcAft>
                <a:spcPts val="0"/>
              </a:spcAft>
              <a:buSzPts val="1400"/>
              <a:buNone/>
            </a:pPr>
            <a:r>
              <a:rPr lang="en-US" sz="2000" b="1" dirty="0"/>
              <a:t>In today’s world companies and businesses are very keen to understand and </a:t>
            </a:r>
            <a:r>
              <a:rPr lang="en-US" sz="2000" b="1" dirty="0" err="1"/>
              <a:t>analyse</a:t>
            </a:r>
            <a:r>
              <a:rPr lang="en-US" sz="2000" b="1" dirty="0"/>
              <a:t> the market to lower their expenses and enhance profits.</a:t>
            </a:r>
          </a:p>
          <a:p>
            <a:pPr marL="114300" lvl="0" indent="0" algn="l" rtl="0">
              <a:lnSpc>
                <a:spcPct val="100000"/>
              </a:lnSpc>
              <a:spcBef>
                <a:spcPts val="0"/>
              </a:spcBef>
              <a:spcAft>
                <a:spcPts val="0"/>
              </a:spcAft>
              <a:buSzPts val="1400"/>
              <a:buNone/>
            </a:pPr>
            <a:r>
              <a:rPr lang="en-US" sz="2000" b="1" dirty="0"/>
              <a:t>With modern data analytics, we can identify purchasing and selling patterns by carefully </a:t>
            </a:r>
            <a:r>
              <a:rPr lang="en-US" sz="2000" b="1" dirty="0" err="1"/>
              <a:t>analysing</a:t>
            </a:r>
            <a:r>
              <a:rPr lang="en-US" sz="2000" b="1" dirty="0"/>
              <a:t> the data to help the investors </a:t>
            </a:r>
          </a:p>
          <a:p>
            <a:pPr marL="114300" lvl="0" indent="0" algn="l" rtl="0">
              <a:lnSpc>
                <a:spcPct val="100000"/>
              </a:lnSpc>
              <a:spcBef>
                <a:spcPts val="0"/>
              </a:spcBef>
              <a:spcAft>
                <a:spcPts val="0"/>
              </a:spcAft>
              <a:buSzPts val="1400"/>
              <a:buNone/>
            </a:pPr>
            <a:endParaRPr lang="en-US" sz="2400" b="1"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a:xfrm>
            <a:off x="11594400" y="6678000"/>
            <a:ext cx="597600" cy="144000"/>
          </a:xfrm>
        </p:spPr>
        <p:txBody>
          <a:bodyPr/>
          <a:lstStyle/>
          <a:p>
            <a:fld id="{058DB212-BFA2-403F-85EF-DFD3FF6D973A}" type="slidenum">
              <a:rPr lang="en-US" smtClean="0"/>
              <a:pPr/>
              <a:t>3</a:t>
            </a:fld>
            <a:endParaRPr lang="en-US" dirty="0"/>
          </a:p>
        </p:txBody>
      </p:sp>
      <p:pic>
        <p:nvPicPr>
          <p:cNvPr id="15" name="Picture Placeholder 14">
            <a:extLst>
              <a:ext uri="{FF2B5EF4-FFF2-40B4-BE49-F238E27FC236}">
                <a16:creationId xmlns:a16="http://schemas.microsoft.com/office/drawing/2014/main" id="{22D99972-C252-557D-455D-2C82536C0B78}"/>
              </a:ext>
            </a:extLst>
          </p:cNvPr>
          <p:cNvPicPr>
            <a:picLocks noGrp="1" noChangeAspect="1"/>
          </p:cNvPicPr>
          <p:nvPr>
            <p:ph type="pic" sz="quarter" idx="13"/>
          </p:nvPr>
        </p:nvPicPr>
        <p:blipFill>
          <a:blip r:embed="rId2"/>
          <a:srcRect l="26737" r="26737"/>
          <a:stretch>
            <a:fillRect/>
          </a:stretch>
        </p:blipFill>
        <p:spPr>
          <a:xfrm>
            <a:off x="9288380" y="0"/>
            <a:ext cx="2903620" cy="6678000"/>
          </a:xfrm>
        </p:spPr>
      </p:pic>
      <p:sp>
        <p:nvSpPr>
          <p:cNvPr id="18" name="Slide Number Placeholder 3">
            <a:extLst>
              <a:ext uri="{FF2B5EF4-FFF2-40B4-BE49-F238E27FC236}">
                <a16:creationId xmlns:a16="http://schemas.microsoft.com/office/drawing/2014/main" id="{8F66B3CD-92AB-55CE-C1CA-CD59C1C5EEE8}"/>
              </a:ext>
            </a:extLst>
          </p:cNvPr>
          <p:cNvSpPr txBox="1">
            <a:spLocks/>
          </p:cNvSpPr>
          <p:nvPr/>
        </p:nvSpPr>
        <p:spPr>
          <a:xfrm>
            <a:off x="10416988" y="669136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3</a:t>
            </a:fld>
            <a:endParaRPr lang="en-US"/>
          </a:p>
        </p:txBody>
      </p:sp>
    </p:spTree>
    <p:extLst>
      <p:ext uri="{BB962C8B-B14F-4D97-AF65-F5344CB8AC3E}">
        <p14:creationId xmlns:p14="http://schemas.microsoft.com/office/powerpoint/2010/main" val="851971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23D64E-925C-7599-54AD-DA2698FEA948}"/>
              </a:ext>
            </a:extLst>
          </p:cNvPr>
          <p:cNvSpPr>
            <a:spLocks noGrp="1"/>
          </p:cNvSpPr>
          <p:nvPr>
            <p:ph type="body" sz="quarter" idx="12"/>
          </p:nvPr>
        </p:nvSpPr>
        <p:spPr>
          <a:xfrm>
            <a:off x="123125" y="239754"/>
            <a:ext cx="11471275" cy="360362"/>
          </a:xfrm>
        </p:spPr>
        <p:txBody>
          <a:bodyPr/>
          <a:lstStyle/>
          <a:p>
            <a:r>
              <a:rPr lang="en-IN" dirty="0"/>
              <a:t>Deployment:</a:t>
            </a:r>
          </a:p>
        </p:txBody>
      </p:sp>
      <p:sp>
        <p:nvSpPr>
          <p:cNvPr id="4" name="Slide Number Placeholder 3">
            <a:extLst>
              <a:ext uri="{FF2B5EF4-FFF2-40B4-BE49-F238E27FC236}">
                <a16:creationId xmlns:a16="http://schemas.microsoft.com/office/drawing/2014/main" id="{D199C304-6868-8953-9B01-B1F7E51553FC}"/>
              </a:ext>
            </a:extLst>
          </p:cNvPr>
          <p:cNvSpPr>
            <a:spLocks noGrp="1"/>
          </p:cNvSpPr>
          <p:nvPr>
            <p:ph type="sldNum" sz="quarter" idx="14"/>
          </p:nvPr>
        </p:nvSpPr>
        <p:spPr/>
        <p:txBody>
          <a:bodyPr/>
          <a:lstStyle/>
          <a:p>
            <a:fld id="{058DB212-BFA2-403F-85EF-DFD3FF6D973A}" type="slidenum">
              <a:rPr lang="en-US" noProof="0" smtClean="0"/>
              <a:pPr/>
              <a:t>30</a:t>
            </a:fld>
            <a:endParaRPr lang="en-US" noProof="0"/>
          </a:p>
        </p:txBody>
      </p:sp>
      <p:sp>
        <p:nvSpPr>
          <p:cNvPr id="5" name="Slide Number Placeholder 3">
            <a:extLst>
              <a:ext uri="{FF2B5EF4-FFF2-40B4-BE49-F238E27FC236}">
                <a16:creationId xmlns:a16="http://schemas.microsoft.com/office/drawing/2014/main" id="{818623B2-49D2-59BB-D9AF-B49B7D67C140}"/>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30</a:t>
            </a:fld>
            <a:endParaRPr lang="en-US"/>
          </a:p>
        </p:txBody>
      </p:sp>
      <p:pic>
        <p:nvPicPr>
          <p:cNvPr id="7" name="Picture 6">
            <a:extLst>
              <a:ext uri="{FF2B5EF4-FFF2-40B4-BE49-F238E27FC236}">
                <a16:creationId xmlns:a16="http://schemas.microsoft.com/office/drawing/2014/main" id="{2E2B4078-1ED5-3C08-CD68-888D7B962A07}"/>
              </a:ext>
            </a:extLst>
          </p:cNvPr>
          <p:cNvPicPr>
            <a:picLocks noChangeAspect="1"/>
          </p:cNvPicPr>
          <p:nvPr/>
        </p:nvPicPr>
        <p:blipFill>
          <a:blip r:embed="rId2"/>
          <a:stretch>
            <a:fillRect/>
          </a:stretch>
        </p:blipFill>
        <p:spPr>
          <a:xfrm>
            <a:off x="123125" y="600116"/>
            <a:ext cx="6975418" cy="6022200"/>
          </a:xfrm>
          <a:prstGeom prst="rect">
            <a:avLst/>
          </a:prstGeom>
        </p:spPr>
      </p:pic>
      <p:pic>
        <p:nvPicPr>
          <p:cNvPr id="11" name="Picture 10">
            <a:extLst>
              <a:ext uri="{FF2B5EF4-FFF2-40B4-BE49-F238E27FC236}">
                <a16:creationId xmlns:a16="http://schemas.microsoft.com/office/drawing/2014/main" id="{C7378AA8-B4F5-09C6-76E6-0773245C334C}"/>
              </a:ext>
            </a:extLst>
          </p:cNvPr>
          <p:cNvPicPr>
            <a:picLocks noChangeAspect="1"/>
          </p:cNvPicPr>
          <p:nvPr/>
        </p:nvPicPr>
        <p:blipFill>
          <a:blip r:embed="rId3"/>
          <a:stretch>
            <a:fillRect/>
          </a:stretch>
        </p:blipFill>
        <p:spPr>
          <a:xfrm>
            <a:off x="7215188" y="564115"/>
            <a:ext cx="4853688" cy="3909399"/>
          </a:xfrm>
          <a:prstGeom prst="rect">
            <a:avLst/>
          </a:prstGeom>
        </p:spPr>
      </p:pic>
    </p:spTree>
    <p:extLst>
      <p:ext uri="{BB962C8B-B14F-4D97-AF65-F5344CB8AC3E}">
        <p14:creationId xmlns:p14="http://schemas.microsoft.com/office/powerpoint/2010/main" val="2040179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E704-9C49-9668-43A2-A7CBC689C9EE}"/>
              </a:ext>
            </a:extLst>
          </p:cNvPr>
          <p:cNvSpPr>
            <a:spLocks noGrp="1"/>
          </p:cNvSpPr>
          <p:nvPr>
            <p:ph type="title"/>
          </p:nvPr>
        </p:nvSpPr>
        <p:spPr/>
        <p:txBody>
          <a:bodyPr/>
          <a:lstStyle/>
          <a:p>
            <a:r>
              <a:rPr lang="en-IN" dirty="0"/>
              <a:t>Prediction of </a:t>
            </a:r>
            <a:r>
              <a:rPr lang="en-IN" dirty="0" err="1"/>
              <a:t>Tatamotors</a:t>
            </a:r>
            <a:r>
              <a:rPr lang="en-IN" dirty="0"/>
              <a:t> for Next “n” Days </a:t>
            </a:r>
          </a:p>
        </p:txBody>
      </p:sp>
      <p:sp>
        <p:nvSpPr>
          <p:cNvPr id="4" name="Slide Number Placeholder 3">
            <a:extLst>
              <a:ext uri="{FF2B5EF4-FFF2-40B4-BE49-F238E27FC236}">
                <a16:creationId xmlns:a16="http://schemas.microsoft.com/office/drawing/2014/main" id="{EB138642-CDA7-F99E-0E58-D0A462AA4EBB}"/>
              </a:ext>
            </a:extLst>
          </p:cNvPr>
          <p:cNvSpPr>
            <a:spLocks noGrp="1"/>
          </p:cNvSpPr>
          <p:nvPr>
            <p:ph type="sldNum" sz="quarter" idx="14"/>
          </p:nvPr>
        </p:nvSpPr>
        <p:spPr/>
        <p:txBody>
          <a:bodyPr/>
          <a:lstStyle/>
          <a:p>
            <a:fld id="{058DB212-BFA2-403F-85EF-DFD3FF6D973A}" type="slidenum">
              <a:rPr lang="en-US" noProof="0" smtClean="0"/>
              <a:pPr/>
              <a:t>31</a:t>
            </a:fld>
            <a:endParaRPr lang="en-US" noProof="0"/>
          </a:p>
        </p:txBody>
      </p:sp>
      <p:pic>
        <p:nvPicPr>
          <p:cNvPr id="6" name="Picture 5">
            <a:extLst>
              <a:ext uri="{FF2B5EF4-FFF2-40B4-BE49-F238E27FC236}">
                <a16:creationId xmlns:a16="http://schemas.microsoft.com/office/drawing/2014/main" id="{8A0936E4-8F64-2D9B-4757-8936EDF11573}"/>
              </a:ext>
            </a:extLst>
          </p:cNvPr>
          <p:cNvPicPr>
            <a:picLocks noChangeAspect="1"/>
          </p:cNvPicPr>
          <p:nvPr/>
        </p:nvPicPr>
        <p:blipFill>
          <a:blip r:embed="rId2"/>
          <a:stretch>
            <a:fillRect/>
          </a:stretch>
        </p:blipFill>
        <p:spPr>
          <a:xfrm>
            <a:off x="358800" y="826392"/>
            <a:ext cx="6851577" cy="5851608"/>
          </a:xfrm>
          <a:prstGeom prst="rect">
            <a:avLst/>
          </a:prstGeom>
        </p:spPr>
      </p:pic>
      <p:sp>
        <p:nvSpPr>
          <p:cNvPr id="7" name="Slide Number Placeholder 3">
            <a:extLst>
              <a:ext uri="{FF2B5EF4-FFF2-40B4-BE49-F238E27FC236}">
                <a16:creationId xmlns:a16="http://schemas.microsoft.com/office/drawing/2014/main" id="{BE896E73-B29C-2060-9382-E89C07F9F35B}"/>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31</a:t>
            </a:fld>
            <a:endParaRPr lang="en-US"/>
          </a:p>
        </p:txBody>
      </p:sp>
      <p:sp>
        <p:nvSpPr>
          <p:cNvPr id="8" name="Slide Number Placeholder 3">
            <a:extLst>
              <a:ext uri="{FF2B5EF4-FFF2-40B4-BE49-F238E27FC236}">
                <a16:creationId xmlns:a16="http://schemas.microsoft.com/office/drawing/2014/main" id="{27158D6A-89E9-7C3F-0FCC-68AC91544005}"/>
              </a:ext>
            </a:extLst>
          </p:cNvPr>
          <p:cNvSpPr txBox="1">
            <a:spLocks/>
          </p:cNvSpPr>
          <p:nvPr/>
        </p:nvSpPr>
        <p:spPr>
          <a:xfrm>
            <a:off x="10416989" y="6673437"/>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31</a:t>
            </a:fld>
            <a:endParaRPr lang="en-US"/>
          </a:p>
        </p:txBody>
      </p:sp>
    </p:spTree>
    <p:extLst>
      <p:ext uri="{BB962C8B-B14F-4D97-AF65-F5344CB8AC3E}">
        <p14:creationId xmlns:p14="http://schemas.microsoft.com/office/powerpoint/2010/main" val="1314452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4B76-6B30-3B9B-A4AE-67E4375C22A4}"/>
              </a:ext>
            </a:extLst>
          </p:cNvPr>
          <p:cNvSpPr>
            <a:spLocks noGrp="1"/>
          </p:cNvSpPr>
          <p:nvPr>
            <p:ph type="title"/>
          </p:nvPr>
        </p:nvSpPr>
        <p:spPr/>
        <p:txBody>
          <a:bodyPr/>
          <a:lstStyle/>
          <a:p>
            <a:r>
              <a:rPr lang="en-IN" b="1" u="sng" dirty="0"/>
              <a:t>Challenges Faced:</a:t>
            </a:r>
          </a:p>
        </p:txBody>
      </p:sp>
      <p:sp>
        <p:nvSpPr>
          <p:cNvPr id="3" name="Text Placeholder 2">
            <a:extLst>
              <a:ext uri="{FF2B5EF4-FFF2-40B4-BE49-F238E27FC236}">
                <a16:creationId xmlns:a16="http://schemas.microsoft.com/office/drawing/2014/main" id="{3D6EC874-FDD1-6A2D-9FBE-B0DA25F72203}"/>
              </a:ext>
            </a:extLst>
          </p:cNvPr>
          <p:cNvSpPr>
            <a:spLocks noGrp="1"/>
          </p:cNvSpPr>
          <p:nvPr>
            <p:ph type="body" sz="quarter" idx="12"/>
          </p:nvPr>
        </p:nvSpPr>
        <p:spPr>
          <a:xfrm>
            <a:off x="360362" y="1079999"/>
            <a:ext cx="11471275" cy="5418001"/>
          </a:xfrm>
        </p:spPr>
        <p:txBody>
          <a:bodyPr/>
          <a:lstStyle/>
          <a:p>
            <a:pPr rtl="0" fontAlgn="base">
              <a:spcBef>
                <a:spcPts val="0"/>
              </a:spcBef>
              <a:spcAft>
                <a:spcPts val="0"/>
              </a:spcAft>
              <a:buFont typeface="+mj-lt"/>
              <a:buAutoNum type="arabicPeriod"/>
            </a:pPr>
            <a:r>
              <a:rPr lang="en-US" sz="2300" b="1" i="0" u="none" strike="noStrike" dirty="0">
                <a:solidFill>
                  <a:srgbClr val="000000"/>
                </a:solidFill>
                <a:effectLst/>
                <a:latin typeface="Calibri" panose="020F0502020204030204" pitchFamily="34" charset="0"/>
                <a:cs typeface="Calibri" panose="020F0502020204030204" pitchFamily="34" charset="0"/>
              </a:rPr>
              <a:t>Regarding the dataset, we were not sure which column to take as a target variable. After     	research, we collected ‘Close’ as the target column.</a:t>
            </a:r>
          </a:p>
          <a:p>
            <a:pPr fontAlgn="base">
              <a:spcBef>
                <a:spcPts val="0"/>
              </a:spcBef>
            </a:pPr>
            <a:br>
              <a:rPr lang="en-US" sz="2300" b="1" dirty="0">
                <a:effectLst/>
                <a:latin typeface="Calibri" panose="020F0502020204030204" pitchFamily="34" charset="0"/>
                <a:cs typeface="Calibri" panose="020F0502020204030204" pitchFamily="34" charset="0"/>
              </a:rPr>
            </a:br>
            <a:r>
              <a:rPr lang="en-US" sz="2300" b="1" dirty="0">
                <a:effectLst/>
                <a:latin typeface="Calibri" panose="020F0502020204030204" pitchFamily="34" charset="0"/>
                <a:cs typeface="Calibri" panose="020F0502020204030204" pitchFamily="34" charset="0"/>
              </a:rPr>
              <a:t>2. Considering </a:t>
            </a:r>
            <a:r>
              <a:rPr lang="en-US" sz="2300" b="1" i="0" u="none" strike="noStrike" dirty="0">
                <a:solidFill>
                  <a:srgbClr val="000000"/>
                </a:solidFill>
                <a:effectLst/>
                <a:latin typeface="Calibri" panose="020F0502020204030204" pitchFamily="34" charset="0"/>
                <a:cs typeface="Calibri" panose="020F0502020204030204" pitchFamily="34" charset="0"/>
              </a:rPr>
              <a:t>the dataset, we were not sure to remove the Outliers in the Time-Series dataset.</a:t>
            </a:r>
          </a:p>
          <a:p>
            <a:pPr fontAlgn="base">
              <a:spcBef>
                <a:spcPts val="0"/>
              </a:spcBef>
            </a:pPr>
            <a:r>
              <a:rPr lang="en-US" sz="2300" b="1" dirty="0">
                <a:latin typeface="Calibri" panose="020F0502020204030204" pitchFamily="34" charset="0"/>
                <a:cs typeface="Calibri" panose="020F0502020204030204" pitchFamily="34" charset="0"/>
              </a:rPr>
              <a:t>We can think time series data like a chain since it learns from its own past. So, dropping random observations even if they have many missing data can break the chain or simply changes it. </a:t>
            </a:r>
          </a:p>
          <a:p>
            <a:pPr fontAlgn="base">
              <a:spcBef>
                <a:spcPts val="0"/>
              </a:spcBef>
            </a:pPr>
            <a:r>
              <a:rPr lang="en-US" sz="2300" b="1" dirty="0">
                <a:latin typeface="Calibri" panose="020F0502020204030204" pitchFamily="34" charset="0"/>
                <a:cs typeface="Calibri" panose="020F0502020204030204" pitchFamily="34" charset="0"/>
              </a:rPr>
              <a:t>When we run other algorithms than time series models, like regression, decision trees etc. it's okay to drop them since order of observations are not important. </a:t>
            </a:r>
          </a:p>
          <a:p>
            <a:pPr fontAlgn="base">
              <a:spcBef>
                <a:spcPts val="0"/>
              </a:spcBef>
            </a:pPr>
            <a:r>
              <a:rPr lang="en-US" sz="2300" b="1" dirty="0">
                <a:latin typeface="Calibri" panose="020F0502020204030204" pitchFamily="34" charset="0"/>
                <a:cs typeface="Calibri" panose="020F0502020204030204" pitchFamily="34" charset="0"/>
              </a:rPr>
              <a:t>However, in time series, order is very important and changing the order (or dropping observations) changes the dataset completely.</a:t>
            </a:r>
          </a:p>
          <a:p>
            <a:pPr fontAlgn="base">
              <a:spcBef>
                <a:spcPts val="0"/>
              </a:spcBef>
            </a:pPr>
            <a:r>
              <a:rPr lang="en-US" sz="2300" b="1" dirty="0">
                <a:latin typeface="Calibri" panose="020F0502020204030204" pitchFamily="34" charset="0"/>
                <a:cs typeface="Calibri" panose="020F0502020204030204" pitchFamily="34" charset="0"/>
              </a:rPr>
              <a:t> So, instead of dropping observations one by one, </a:t>
            </a:r>
          </a:p>
          <a:p>
            <a:pPr fontAlgn="base">
              <a:spcBef>
                <a:spcPts val="0"/>
              </a:spcBef>
            </a:pPr>
            <a:r>
              <a:rPr lang="en-US" sz="2300" b="1" dirty="0">
                <a:latin typeface="Calibri" panose="020F0502020204030204" pitchFamily="34" charset="0"/>
                <a:cs typeface="Calibri" panose="020F0502020204030204" pitchFamily="34" charset="0"/>
              </a:rPr>
              <a:t>it's more accurate to drop chain parts if necessary. </a:t>
            </a:r>
            <a:r>
              <a:rPr lang="en-US" sz="2300" b="1" dirty="0" err="1">
                <a:latin typeface="Calibri" panose="020F0502020204030204" pitchFamily="34" charset="0"/>
                <a:cs typeface="Calibri" panose="020F0502020204030204" pitchFamily="34" charset="0"/>
              </a:rPr>
              <a:t>e.g</a:t>
            </a:r>
            <a:r>
              <a:rPr lang="en-US" sz="2300" b="1" dirty="0">
                <a:latin typeface="Calibri" panose="020F0502020204030204" pitchFamily="34" charset="0"/>
                <a:cs typeface="Calibri" panose="020F0502020204030204" pitchFamily="34" charset="0"/>
              </a:rPr>
              <a:t> if observations, in some certain period of time from the start of the series, have lots of missing data, </a:t>
            </a:r>
          </a:p>
          <a:p>
            <a:pPr fontAlgn="base">
              <a:spcBef>
                <a:spcPts val="0"/>
              </a:spcBef>
            </a:pPr>
            <a:r>
              <a:rPr lang="en-US" sz="2300" b="1" dirty="0">
                <a:latin typeface="Calibri" panose="020F0502020204030204" pitchFamily="34" charset="0"/>
                <a:cs typeface="Calibri" panose="020F0502020204030204" pitchFamily="34" charset="0"/>
              </a:rPr>
              <a:t>we can consider dropping all the observations in that period, in order not to break the series.</a:t>
            </a:r>
            <a:endParaRPr lang="en-IN" sz="23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32F568D-2FAA-1325-D722-30E1B9D2043B}"/>
              </a:ext>
            </a:extLst>
          </p:cNvPr>
          <p:cNvSpPr>
            <a:spLocks noGrp="1"/>
          </p:cNvSpPr>
          <p:nvPr>
            <p:ph type="sldNum" sz="quarter" idx="14"/>
          </p:nvPr>
        </p:nvSpPr>
        <p:spPr/>
        <p:txBody>
          <a:bodyPr/>
          <a:lstStyle/>
          <a:p>
            <a:fld id="{058DB212-BFA2-403F-85EF-DFD3FF6D973A}" type="slidenum">
              <a:rPr lang="en-US" noProof="0" smtClean="0"/>
              <a:pPr/>
              <a:t>32</a:t>
            </a:fld>
            <a:endParaRPr lang="en-US" noProof="0"/>
          </a:p>
        </p:txBody>
      </p:sp>
      <p:sp>
        <p:nvSpPr>
          <p:cNvPr id="5" name="Slide Number Placeholder 3">
            <a:extLst>
              <a:ext uri="{FF2B5EF4-FFF2-40B4-BE49-F238E27FC236}">
                <a16:creationId xmlns:a16="http://schemas.microsoft.com/office/drawing/2014/main" id="{843FF19E-0FEC-1427-B022-F7467F36F353}"/>
              </a:ext>
            </a:extLst>
          </p:cNvPr>
          <p:cNvSpPr txBox="1">
            <a:spLocks/>
          </p:cNvSpPr>
          <p:nvPr/>
        </p:nvSpPr>
        <p:spPr>
          <a:xfrm>
            <a:off x="10416989" y="6673437"/>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32</a:t>
            </a:fld>
            <a:endParaRPr lang="en-US"/>
          </a:p>
        </p:txBody>
      </p:sp>
    </p:spTree>
    <p:extLst>
      <p:ext uri="{BB962C8B-B14F-4D97-AF65-F5344CB8AC3E}">
        <p14:creationId xmlns:p14="http://schemas.microsoft.com/office/powerpoint/2010/main" val="964200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p:txBody>
          <a:bodyPr/>
          <a:lstStyle/>
          <a:p>
            <a:r>
              <a:rPr lang="en-US" noProof="1"/>
              <a:t>Saikiran Dasari and team</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097" y="5158124"/>
            <a:ext cx="218900" cy="218900"/>
          </a:xfrm>
          <a:prstGeom prst="rect">
            <a:avLst/>
          </a:prstGeom>
        </p:spPr>
      </p:pic>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lstStyle/>
          <a:p>
            <a:r>
              <a:rPr lang="en-US" noProof="1"/>
              <a:t>saikirandasari41@gmail.com</a:t>
            </a:r>
          </a:p>
        </p:txBody>
      </p:sp>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Picture Placeholder 7" descr="girl with pigtails raising her hand with chalkboard in background">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flipH="1">
            <a:off x="7804351" y="1"/>
            <a:ext cx="4386220" cy="6677644"/>
          </a:xfrm>
        </p:spPr>
      </p:pic>
    </p:spTree>
    <p:extLst>
      <p:ext uri="{BB962C8B-B14F-4D97-AF65-F5344CB8AC3E}">
        <p14:creationId xmlns:p14="http://schemas.microsoft.com/office/powerpoint/2010/main" val="26867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b="1" u="sng" dirty="0">
                <a:highlight>
                  <a:srgbClr val="00FFFF"/>
                </a:highlight>
              </a:rPr>
              <a:t>Data Analysis and Visualizations:</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b="1" u="sng" noProof="1"/>
              <a:t>DataSet Details and Collection: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59999" y="1620362"/>
            <a:ext cx="9567753" cy="4877638"/>
          </a:xfrm>
        </p:spPr>
        <p:txBody>
          <a:bodyPr/>
          <a:lstStyle/>
          <a:p>
            <a:pPr lvl="1">
              <a:buFont typeface="Wingdings" panose="05000000000000000000" pitchFamily="2" charset="2"/>
              <a:buChar char="Ø"/>
            </a:pPr>
            <a:r>
              <a:rPr lang="en-US" sz="2400" dirty="0"/>
              <a:t>We have Tried with different data sources library that were available within python.</a:t>
            </a:r>
          </a:p>
          <a:p>
            <a:pPr lvl="1">
              <a:buFont typeface="Wingdings" panose="05000000000000000000" pitchFamily="2" charset="2"/>
              <a:buChar char="Ø"/>
            </a:pPr>
            <a:r>
              <a:rPr lang="en-US" sz="2400" dirty="0"/>
              <a:t>Libraries such as NSEPY, </a:t>
            </a:r>
            <a:r>
              <a:rPr lang="en-US" sz="2400" dirty="0" err="1"/>
              <a:t>YahooFinance</a:t>
            </a:r>
            <a:r>
              <a:rPr lang="en-US" sz="2400" dirty="0"/>
              <a:t>, pandas-</a:t>
            </a:r>
            <a:r>
              <a:rPr lang="en-US" sz="2400" dirty="0" err="1"/>
              <a:t>datareader</a:t>
            </a:r>
            <a:r>
              <a:rPr lang="en-US" sz="2400" dirty="0"/>
              <a:t> </a:t>
            </a:r>
            <a:r>
              <a:rPr lang="en-US" sz="2400" dirty="0" err="1"/>
              <a:t>etc</a:t>
            </a:r>
            <a:endParaRPr lang="en-US" sz="2400" dirty="0"/>
          </a:p>
          <a:p>
            <a:pPr lvl="1">
              <a:buFont typeface="Wingdings" panose="05000000000000000000" pitchFamily="2" charset="2"/>
              <a:buChar char="Ø"/>
            </a:pPr>
            <a:r>
              <a:rPr lang="en-US" sz="2400" dirty="0"/>
              <a:t>We finalized to collect the data from </a:t>
            </a:r>
            <a:r>
              <a:rPr lang="en-US" sz="2400" dirty="0" err="1"/>
              <a:t>YahooFinance</a:t>
            </a:r>
            <a:r>
              <a:rPr lang="en-US" sz="2400" dirty="0"/>
              <a:t> for Model Deployment.</a:t>
            </a:r>
          </a:p>
          <a:p>
            <a:pPr lvl="1">
              <a:buFont typeface="Wingdings" panose="05000000000000000000" pitchFamily="2" charset="2"/>
              <a:buChar char="Ø"/>
            </a:pPr>
            <a:r>
              <a:rPr lang="en-US" sz="2400" b="1" u="sng" dirty="0"/>
              <a:t>Reason: </a:t>
            </a:r>
            <a:r>
              <a:rPr lang="en-US" sz="2400" dirty="0"/>
              <a:t>Since all the Libraries give exact </a:t>
            </a:r>
            <a:r>
              <a:rPr lang="en-US" sz="2400" dirty="0" err="1"/>
              <a:t>sam</a:t>
            </a:r>
            <a:r>
              <a:rPr lang="en-US" sz="2400" dirty="0"/>
              <a:t> values for the stocks as experimented . We came to conclusion that </a:t>
            </a:r>
            <a:r>
              <a:rPr lang="en-US" sz="2400" dirty="0" err="1"/>
              <a:t>YahooFinance</a:t>
            </a:r>
            <a:r>
              <a:rPr lang="en-US" sz="2400" dirty="0"/>
              <a:t> library will be proper fit for the process.</a:t>
            </a:r>
          </a:p>
          <a:p>
            <a:pPr lvl="1">
              <a:buFont typeface="Wingdings" panose="05000000000000000000" pitchFamily="2" charset="2"/>
              <a:buChar char="Ø"/>
            </a:pPr>
            <a:r>
              <a:rPr lang="en-US" sz="2400" dirty="0"/>
              <a:t>As per the information from internet :Below are the Top 4 “IT Services &amp; Consulting” Companies </a:t>
            </a:r>
            <a:r>
              <a:rPr lang="en-US" sz="2400" dirty="0" err="1"/>
              <a:t>DataSets</a:t>
            </a:r>
            <a:r>
              <a:rPr lang="en-US" sz="2400" dirty="0"/>
              <a:t> we imported from NSEPY library for Data Analysis</a:t>
            </a:r>
          </a:p>
          <a:p>
            <a:pPr lvl="1">
              <a:buFont typeface="Wingdings" panose="05000000000000000000" pitchFamily="2" charset="2"/>
              <a:buChar char="Ø"/>
            </a:pPr>
            <a:r>
              <a:rPr lang="en-US" sz="2400" dirty="0"/>
              <a:t>TCS, TATA-MOTORS, INFOSYS, WIPRO.</a:t>
            </a:r>
          </a:p>
          <a:p>
            <a:pPr lvl="1">
              <a:buFont typeface="Wingdings" panose="05000000000000000000" pitchFamily="2" charset="2"/>
              <a:buChar char="Ø"/>
            </a:pPr>
            <a:r>
              <a:rPr lang="en-US" sz="2400" dirty="0"/>
              <a:t>In Model Deployment we used </a:t>
            </a:r>
            <a:r>
              <a:rPr lang="en-US" sz="2400" dirty="0" err="1"/>
              <a:t>Tatamotors</a:t>
            </a:r>
            <a:r>
              <a:rPr lang="en-US" sz="2400" dirty="0"/>
              <a:t> and Line data from </a:t>
            </a:r>
            <a:r>
              <a:rPr lang="en-US" sz="2400" dirty="0" err="1"/>
              <a:t>YahooFinance</a:t>
            </a:r>
            <a:endParaRPr lang="en-US" sz="2400" dirty="0"/>
          </a:p>
          <a:p>
            <a:pPr marL="606425" lvl="1" indent="-342900">
              <a:buFont typeface="+mj-lt"/>
              <a:buAutoNum type="arabicPeriod"/>
            </a:pPr>
            <a:endParaRPr lang="en-US" sz="2000" dirty="0"/>
          </a:p>
        </p:txBody>
      </p:sp>
      <p:pic>
        <p:nvPicPr>
          <p:cNvPr id="37" name="Picture Placeholder 36" descr="close up of pages of construction drawings">
            <a:extLst>
              <a:ext uri="{FF2B5EF4-FFF2-40B4-BE49-F238E27FC236}">
                <a16:creationId xmlns:a16="http://schemas.microsoft.com/office/drawing/2014/main" id="{1AB95479-A4F7-471B-9357-D4668C8CEF29}"/>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a:ext>
            </a:extLst>
          </a:blip>
          <a:srcRect/>
          <a:stretch>
            <a:fillRect/>
          </a:stretch>
        </p:blipFill>
        <p:spPr>
          <a:xfrm>
            <a:off x="10186322" y="2381349"/>
            <a:ext cx="1800000" cy="1800000"/>
          </a:xfrm>
        </p:spPr>
      </p:pic>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3" cstate="screen">
            <a:extLst>
              <a:ext uri="{28A0092B-C50C-407E-A947-70E740481C1C}">
                <a14:useLocalDpi xmlns:a14="http://schemas.microsoft.com/office/drawing/2010/main"/>
              </a:ext>
            </a:extLst>
          </a:blip>
          <a:srcRect/>
          <a:stretch/>
        </p:blipFill>
        <p:spPr>
          <a:xfrm>
            <a:off x="10057037" y="471129"/>
            <a:ext cx="1800000" cy="1800000"/>
          </a:xfrm>
        </p:spPr>
      </p:pic>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4</a:t>
            </a:fld>
            <a:endParaRPr lang="en-US" dirty="0"/>
          </a:p>
        </p:txBody>
      </p:sp>
      <p:pic>
        <p:nvPicPr>
          <p:cNvPr id="10" name="Picture Placeholder 9">
            <a:extLst>
              <a:ext uri="{FF2B5EF4-FFF2-40B4-BE49-F238E27FC236}">
                <a16:creationId xmlns:a16="http://schemas.microsoft.com/office/drawing/2014/main" id="{7555D80E-2FB6-033A-4AFA-1D705AC42898}"/>
              </a:ext>
            </a:extLst>
          </p:cNvPr>
          <p:cNvPicPr>
            <a:picLocks noGrp="1" noChangeAspect="1"/>
          </p:cNvPicPr>
          <p:nvPr>
            <p:ph type="pic" sz="quarter" idx="19"/>
          </p:nvPr>
        </p:nvPicPr>
        <p:blipFill>
          <a:blip r:embed="rId4"/>
          <a:srcRect l="20238" r="20238"/>
          <a:stretch>
            <a:fillRect/>
          </a:stretch>
        </p:blipFill>
        <p:spPr>
          <a:xfrm>
            <a:off x="10075810" y="442699"/>
            <a:ext cx="1800000" cy="1800000"/>
          </a:xfrm>
        </p:spPr>
      </p:pic>
      <p:pic>
        <p:nvPicPr>
          <p:cNvPr id="16" name="Picture Placeholder 15">
            <a:extLst>
              <a:ext uri="{FF2B5EF4-FFF2-40B4-BE49-F238E27FC236}">
                <a16:creationId xmlns:a16="http://schemas.microsoft.com/office/drawing/2014/main" id="{D424B57E-8311-9C69-179D-B2F8896130B6}"/>
              </a:ext>
            </a:extLst>
          </p:cNvPr>
          <p:cNvPicPr>
            <a:picLocks noGrp="1" noChangeAspect="1"/>
          </p:cNvPicPr>
          <p:nvPr>
            <p:ph type="pic" sz="quarter" idx="18"/>
          </p:nvPr>
        </p:nvPicPr>
        <p:blipFill>
          <a:blip r:embed="rId5"/>
          <a:srcRect t="1639" b="1639"/>
          <a:stretch>
            <a:fillRect/>
          </a:stretch>
        </p:blipFill>
        <p:spPr/>
      </p:pic>
      <p:pic>
        <p:nvPicPr>
          <p:cNvPr id="31" name="Picture Placeholder 30">
            <a:extLst>
              <a:ext uri="{FF2B5EF4-FFF2-40B4-BE49-F238E27FC236}">
                <a16:creationId xmlns:a16="http://schemas.microsoft.com/office/drawing/2014/main" id="{98C8D67B-7893-88FA-CCC1-D8F0E2FE9C6E}"/>
              </a:ext>
            </a:extLst>
          </p:cNvPr>
          <p:cNvPicPr>
            <a:picLocks noGrp="1" noChangeAspect="1"/>
          </p:cNvPicPr>
          <p:nvPr>
            <p:ph type="pic" sz="quarter" idx="16"/>
          </p:nvPr>
        </p:nvPicPr>
        <p:blipFill>
          <a:blip r:embed="rId6"/>
          <a:srcRect/>
          <a:stretch>
            <a:fillRect/>
          </a:stretch>
        </p:blipFill>
        <p:spPr/>
      </p:pic>
      <p:sp>
        <p:nvSpPr>
          <p:cNvPr id="36" name="Slide Number Placeholder 3">
            <a:extLst>
              <a:ext uri="{FF2B5EF4-FFF2-40B4-BE49-F238E27FC236}">
                <a16:creationId xmlns:a16="http://schemas.microsoft.com/office/drawing/2014/main" id="{A8857F2A-064A-3ED1-A971-B0BD733AED5A}"/>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4</a:t>
            </a:fld>
            <a:endParaRPr lang="en-US"/>
          </a:p>
        </p:txBody>
      </p:sp>
    </p:spTree>
    <p:extLst>
      <p:ext uri="{BB962C8B-B14F-4D97-AF65-F5344CB8AC3E}">
        <p14:creationId xmlns:p14="http://schemas.microsoft.com/office/powerpoint/2010/main" val="348257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998" y="359999"/>
            <a:ext cx="11832001" cy="378001"/>
          </a:xfrm>
        </p:spPr>
        <p:txBody>
          <a:bodyPr/>
          <a:lstStyle/>
          <a:p>
            <a:pPr algn="l"/>
            <a:r>
              <a:rPr lang="en-IN" sz="2400" b="1" i="0" u="sng" dirty="0">
                <a:solidFill>
                  <a:srgbClr val="222222"/>
                </a:solidFill>
                <a:effectLst/>
                <a:highlight>
                  <a:srgbClr val="00FFFF"/>
                </a:highlight>
                <a:latin typeface="Lato" panose="020F0502020204030203" pitchFamily="34" charset="0"/>
              </a:rPr>
              <a:t>Getting the Data:</a:t>
            </a:r>
            <a:r>
              <a:rPr lang="en-US" sz="1800" b="0" i="0" dirty="0">
                <a:solidFill>
                  <a:srgbClr val="222222"/>
                </a:solidFill>
                <a:effectLst/>
                <a:latin typeface="Lato" panose="020F0502020204030203" pitchFamily="34" charset="0"/>
              </a:rPr>
              <a:t>We get our data from NSEPY for the </a:t>
            </a:r>
            <a:r>
              <a:rPr lang="en-US" sz="1800" b="0" i="0">
                <a:solidFill>
                  <a:srgbClr val="222222"/>
                </a:solidFill>
                <a:effectLst/>
                <a:latin typeface="Lato" panose="020F0502020204030203" pitchFamily="34" charset="0"/>
              </a:rPr>
              <a:t>last </a:t>
            </a:r>
            <a:r>
              <a:rPr lang="en-US" sz="1800">
                <a:solidFill>
                  <a:srgbClr val="222222"/>
                </a:solidFill>
                <a:latin typeface="Lato" panose="020F0502020204030203" pitchFamily="34" charset="0"/>
              </a:rPr>
              <a:t>5</a:t>
            </a:r>
            <a:r>
              <a:rPr lang="en-US" sz="1800" b="0" i="0">
                <a:solidFill>
                  <a:srgbClr val="222222"/>
                </a:solidFill>
                <a:effectLst/>
                <a:latin typeface="Lato" panose="020F0502020204030203" pitchFamily="34" charset="0"/>
              </a:rPr>
              <a:t> </a:t>
            </a:r>
            <a:r>
              <a:rPr lang="en-US" sz="1800" b="0" i="0" dirty="0">
                <a:solidFill>
                  <a:srgbClr val="222222"/>
                </a:solidFill>
                <a:effectLst/>
                <a:latin typeface="Lato" panose="020F0502020204030203" pitchFamily="34" charset="0"/>
              </a:rPr>
              <a:t>years. For each stock, we import data separately.</a:t>
            </a:r>
            <a:endParaRPr lang="en-IN" sz="1800" b="0" i="0" dirty="0">
              <a:solidFill>
                <a:srgbClr val="222222"/>
              </a:solidFill>
              <a:effectLst/>
              <a:latin typeface="Lato" panose="020F0502020204030203" pitchFamily="34" charset="0"/>
            </a:endParaRPr>
          </a:p>
        </p:txBody>
      </p:sp>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358803" y="968499"/>
            <a:ext cx="5894396" cy="540001"/>
          </a:xfrm>
        </p:spPr>
        <p:txBody>
          <a:bodyPr/>
          <a:lstStyle/>
          <a:p>
            <a:r>
              <a:rPr lang="en-US" sz="2800" u="sng" dirty="0" err="1"/>
              <a:t>Sample“TCS</a:t>
            </a:r>
            <a:r>
              <a:rPr lang="en-US" sz="2800" u="sng" dirty="0"/>
              <a:t>” Stock </a:t>
            </a:r>
            <a:r>
              <a:rPr lang="en-US" sz="2800" u="sng" dirty="0" err="1"/>
              <a:t>DataSet</a:t>
            </a:r>
            <a:r>
              <a:rPr lang="en-US" sz="2800" u="sng" dirty="0"/>
              <a:t> </a:t>
            </a:r>
            <a:r>
              <a:rPr lang="en-US" sz="2400" u="sng" dirty="0"/>
              <a:t>(2016-2021)</a:t>
            </a: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477789" y="738000"/>
            <a:ext cx="5354211" cy="717851"/>
          </a:xfrm>
        </p:spPr>
        <p:txBody>
          <a:bodyPr/>
          <a:lstStyle/>
          <a:p>
            <a:r>
              <a:rPr lang="en-US" sz="2000" b="1" u="sng" dirty="0"/>
              <a:t>Data Description: About the Variables Information</a:t>
            </a:r>
          </a:p>
          <a:p>
            <a:r>
              <a:rPr lang="en-US" sz="2000" dirty="0"/>
              <a:t> Target Variable is “Close”</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pic>
        <p:nvPicPr>
          <p:cNvPr id="14" name="Content Placeholder 13">
            <a:extLst>
              <a:ext uri="{FF2B5EF4-FFF2-40B4-BE49-F238E27FC236}">
                <a16:creationId xmlns:a16="http://schemas.microsoft.com/office/drawing/2014/main" id="{1A980D69-0458-2584-7351-DC1D29A713AE}"/>
              </a:ext>
            </a:extLst>
          </p:cNvPr>
          <p:cNvPicPr>
            <a:picLocks noGrp="1" noChangeAspect="1"/>
          </p:cNvPicPr>
          <p:nvPr>
            <p:ph sz="half" idx="1"/>
          </p:nvPr>
        </p:nvPicPr>
        <p:blipFill>
          <a:blip r:embed="rId2"/>
          <a:stretch>
            <a:fillRect/>
          </a:stretch>
        </p:blipFill>
        <p:spPr>
          <a:xfrm>
            <a:off x="161504" y="1479300"/>
            <a:ext cx="5472591" cy="4140200"/>
          </a:xfrm>
        </p:spPr>
      </p:pic>
      <p:sp>
        <p:nvSpPr>
          <p:cNvPr id="12" name="Content Placeholder 11">
            <a:extLst>
              <a:ext uri="{FF2B5EF4-FFF2-40B4-BE49-F238E27FC236}">
                <a16:creationId xmlns:a16="http://schemas.microsoft.com/office/drawing/2014/main" id="{3739EB47-7958-274F-386A-5348B7EA6F09}"/>
              </a:ext>
            </a:extLst>
          </p:cNvPr>
          <p:cNvSpPr>
            <a:spLocks noGrp="1"/>
          </p:cNvSpPr>
          <p:nvPr>
            <p:ph sz="half" idx="2"/>
          </p:nvPr>
        </p:nvSpPr>
        <p:spPr>
          <a:xfrm>
            <a:off x="6253200" y="1654685"/>
            <a:ext cx="5580000" cy="4665904"/>
          </a:xfrm>
        </p:spPr>
        <p:txBody>
          <a:bodyPr/>
          <a:lstStyle/>
          <a:p>
            <a:r>
              <a:rPr lang="en-US" sz="2000" b="1" u="sng" dirty="0"/>
              <a:t>Open</a:t>
            </a:r>
            <a:r>
              <a:rPr lang="en-US" sz="2000" dirty="0"/>
              <a:t>: The price of the stock when the market opens in the morning.</a:t>
            </a:r>
          </a:p>
          <a:p>
            <a:r>
              <a:rPr lang="en-US" sz="2000" b="1" u="sng" dirty="0"/>
              <a:t>Close</a:t>
            </a:r>
            <a:r>
              <a:rPr lang="en-US" sz="2000" dirty="0"/>
              <a:t>: The price of the stock when the market closed in the evening for the day(last buy-sell orders executed between 2 traders).</a:t>
            </a:r>
          </a:p>
          <a:p>
            <a:r>
              <a:rPr lang="en-US" sz="2000" b="1" u="sng" dirty="0"/>
              <a:t>High</a:t>
            </a:r>
            <a:r>
              <a:rPr lang="en-US" sz="2000" dirty="0"/>
              <a:t>: Highest price the stock reached during that day.</a:t>
            </a:r>
          </a:p>
          <a:p>
            <a:r>
              <a:rPr lang="en-US" sz="2000" b="1" u="sng" dirty="0"/>
              <a:t>Low</a:t>
            </a:r>
            <a:r>
              <a:rPr lang="en-US" sz="2000" dirty="0"/>
              <a:t>: Lowest price the stock is traded on that day.</a:t>
            </a:r>
          </a:p>
          <a:p>
            <a:r>
              <a:rPr lang="en-US" sz="2000" b="1" u="sng" dirty="0"/>
              <a:t>Volume</a:t>
            </a:r>
            <a:r>
              <a:rPr lang="en-US" sz="2000" dirty="0"/>
              <a:t>: The total amount of stocks traded on that day (Total amount of Trading/Shares activity during that day/a period of Time).</a:t>
            </a:r>
          </a:p>
          <a:p>
            <a:r>
              <a:rPr lang="en-US" sz="2000" b="1" u="sng" dirty="0"/>
              <a:t>Last: </a:t>
            </a:r>
            <a:r>
              <a:rPr lang="en-US" sz="2000" dirty="0"/>
              <a:t>The Corrected price of the stock when the market closed in the evening for the day.</a:t>
            </a:r>
            <a:endParaRPr lang="en-IN" sz="2000" b="1" u="sng" dirty="0"/>
          </a:p>
        </p:txBody>
      </p:sp>
      <p:sp>
        <p:nvSpPr>
          <p:cNvPr id="17" name="TextBox 16">
            <a:extLst>
              <a:ext uri="{FF2B5EF4-FFF2-40B4-BE49-F238E27FC236}">
                <a16:creationId xmlns:a16="http://schemas.microsoft.com/office/drawing/2014/main" id="{20088CE9-FD33-8152-8BDD-015BB55D481C}"/>
              </a:ext>
            </a:extLst>
          </p:cNvPr>
          <p:cNvSpPr txBox="1"/>
          <p:nvPr/>
        </p:nvSpPr>
        <p:spPr>
          <a:xfrm>
            <a:off x="282086" y="5627890"/>
            <a:ext cx="5813914" cy="523220"/>
          </a:xfrm>
          <a:prstGeom prst="rect">
            <a:avLst/>
          </a:prstGeom>
          <a:noFill/>
        </p:spPr>
        <p:txBody>
          <a:bodyPr wrap="square" rtlCol="0">
            <a:spAutoFit/>
          </a:bodyPr>
          <a:lstStyle/>
          <a:p>
            <a:r>
              <a:rPr lang="en-IN" sz="1400" b="1" dirty="0"/>
              <a:t>Total Rows in all Stocks = 1486</a:t>
            </a:r>
          </a:p>
          <a:p>
            <a:r>
              <a:rPr lang="en-IN" sz="1400" b="1" dirty="0"/>
              <a:t>Number of Variables/Columns = 7</a:t>
            </a:r>
          </a:p>
        </p:txBody>
      </p:sp>
      <p:sp>
        <p:nvSpPr>
          <p:cNvPr id="18" name="Slide Number Placeholder 3">
            <a:extLst>
              <a:ext uri="{FF2B5EF4-FFF2-40B4-BE49-F238E27FC236}">
                <a16:creationId xmlns:a16="http://schemas.microsoft.com/office/drawing/2014/main" id="{758C5A63-B3E2-9A67-9C6D-5D4C858C8A81}"/>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5</a:t>
            </a:fld>
            <a:endParaRPr lang="en-US"/>
          </a:p>
        </p:txBody>
      </p:sp>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F42A-8B0A-8351-5CD6-F06D1613778C}"/>
              </a:ext>
            </a:extLst>
          </p:cNvPr>
          <p:cNvSpPr>
            <a:spLocks noGrp="1"/>
          </p:cNvSpPr>
          <p:nvPr>
            <p:ph type="title"/>
          </p:nvPr>
        </p:nvSpPr>
        <p:spPr>
          <a:xfrm>
            <a:off x="360000" y="359999"/>
            <a:ext cx="11473200" cy="2351117"/>
          </a:xfrm>
        </p:spPr>
        <p:txBody>
          <a:bodyPr/>
          <a:lstStyle/>
          <a:p>
            <a:r>
              <a:rPr lang="en-US" b="1" u="sng" dirty="0"/>
              <a:t>We Checked for the: </a:t>
            </a:r>
            <a:br>
              <a:rPr lang="en-US" dirty="0"/>
            </a:br>
            <a:r>
              <a:rPr lang="en-US" dirty="0"/>
              <a:t>1. The target variable (Close)</a:t>
            </a:r>
            <a:br>
              <a:rPr lang="en-US" dirty="0"/>
            </a:br>
            <a:r>
              <a:rPr lang="en-US" dirty="0"/>
              <a:t>2. Variable Data Types </a:t>
            </a:r>
            <a:br>
              <a:rPr lang="en-US" dirty="0"/>
            </a:br>
            <a:r>
              <a:rPr lang="en-US" dirty="0"/>
              <a:t>3. Missing data (No-Missing Data)</a:t>
            </a:r>
            <a:br>
              <a:rPr lang="en-US" dirty="0"/>
            </a:br>
            <a:r>
              <a:rPr lang="en-US" dirty="0"/>
              <a:t>4. Numerical variables</a:t>
            </a:r>
            <a:br>
              <a:rPr lang="en-US" dirty="0"/>
            </a:br>
            <a:endParaRPr lang="en-IN" dirty="0"/>
          </a:p>
        </p:txBody>
      </p:sp>
      <p:sp>
        <p:nvSpPr>
          <p:cNvPr id="7" name="Slide Number Placeholder 6">
            <a:extLst>
              <a:ext uri="{FF2B5EF4-FFF2-40B4-BE49-F238E27FC236}">
                <a16:creationId xmlns:a16="http://schemas.microsoft.com/office/drawing/2014/main" id="{B08C6DF1-B73F-FAFC-4EB1-A0CF5C5C97E6}"/>
              </a:ext>
            </a:extLst>
          </p:cNvPr>
          <p:cNvSpPr>
            <a:spLocks noGrp="1"/>
          </p:cNvSpPr>
          <p:nvPr>
            <p:ph type="sldNum" sz="quarter" idx="16"/>
          </p:nvPr>
        </p:nvSpPr>
        <p:spPr/>
        <p:txBody>
          <a:bodyPr/>
          <a:lstStyle/>
          <a:p>
            <a:fld id="{058DB212-BFA2-403F-85EF-DFD3FF6D973A}" type="slidenum">
              <a:rPr lang="en-US" noProof="0" smtClean="0"/>
              <a:pPr/>
              <a:t>6</a:t>
            </a:fld>
            <a:endParaRPr lang="en-US" noProof="0"/>
          </a:p>
        </p:txBody>
      </p:sp>
      <p:pic>
        <p:nvPicPr>
          <p:cNvPr id="9" name="Picture 8">
            <a:extLst>
              <a:ext uri="{FF2B5EF4-FFF2-40B4-BE49-F238E27FC236}">
                <a16:creationId xmlns:a16="http://schemas.microsoft.com/office/drawing/2014/main" id="{3323E5BD-B77C-2A6D-FCFE-9FFF2FFAB39C}"/>
              </a:ext>
            </a:extLst>
          </p:cNvPr>
          <p:cNvPicPr>
            <a:picLocks noChangeAspect="1"/>
          </p:cNvPicPr>
          <p:nvPr/>
        </p:nvPicPr>
        <p:blipFill>
          <a:blip r:embed="rId2"/>
          <a:stretch>
            <a:fillRect/>
          </a:stretch>
        </p:blipFill>
        <p:spPr>
          <a:xfrm>
            <a:off x="358800" y="2711116"/>
            <a:ext cx="4870926" cy="2791326"/>
          </a:xfrm>
          <a:prstGeom prst="rect">
            <a:avLst/>
          </a:prstGeom>
        </p:spPr>
      </p:pic>
      <p:pic>
        <p:nvPicPr>
          <p:cNvPr id="11" name="Picture 10">
            <a:extLst>
              <a:ext uri="{FF2B5EF4-FFF2-40B4-BE49-F238E27FC236}">
                <a16:creationId xmlns:a16="http://schemas.microsoft.com/office/drawing/2014/main" id="{6B21C44A-8895-E7B8-D5D0-69676495565E}"/>
              </a:ext>
            </a:extLst>
          </p:cNvPr>
          <p:cNvPicPr>
            <a:picLocks noChangeAspect="1"/>
          </p:cNvPicPr>
          <p:nvPr/>
        </p:nvPicPr>
        <p:blipFill>
          <a:blip r:embed="rId3"/>
          <a:stretch>
            <a:fillRect/>
          </a:stretch>
        </p:blipFill>
        <p:spPr>
          <a:xfrm>
            <a:off x="5632107" y="2711116"/>
            <a:ext cx="3912945" cy="2775260"/>
          </a:xfrm>
          <a:prstGeom prst="rect">
            <a:avLst/>
          </a:prstGeom>
        </p:spPr>
      </p:pic>
      <p:sp>
        <p:nvSpPr>
          <p:cNvPr id="12" name="Slide Number Placeholder 3">
            <a:extLst>
              <a:ext uri="{FF2B5EF4-FFF2-40B4-BE49-F238E27FC236}">
                <a16:creationId xmlns:a16="http://schemas.microsoft.com/office/drawing/2014/main" id="{B24B68F5-7DF6-58E0-B541-9D0FF0CFE6CB}"/>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6</a:t>
            </a:fld>
            <a:endParaRPr lang="en-US"/>
          </a:p>
        </p:txBody>
      </p:sp>
    </p:spTree>
    <p:extLst>
      <p:ext uri="{BB962C8B-B14F-4D97-AF65-F5344CB8AC3E}">
        <p14:creationId xmlns:p14="http://schemas.microsoft.com/office/powerpoint/2010/main" val="46874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360000" y="297342"/>
            <a:ext cx="11473200" cy="387276"/>
          </a:xfrm>
        </p:spPr>
        <p:txBody>
          <a:bodyPr/>
          <a:lstStyle/>
          <a:p>
            <a:r>
              <a:rPr lang="en-US" b="1" u="sng" dirty="0">
                <a:highlight>
                  <a:srgbClr val="00FFFF"/>
                </a:highlight>
              </a:rPr>
              <a:t>Data Visualizations: </a:t>
            </a:r>
            <a:r>
              <a:rPr lang="en-US" u="sng" dirty="0">
                <a:highlight>
                  <a:srgbClr val="00FFFF"/>
                </a:highlight>
              </a:rPr>
              <a:t>Charts and Graphs</a:t>
            </a:r>
          </a:p>
        </p:txBody>
      </p:sp>
      <p:sp>
        <p:nvSpPr>
          <p:cNvPr id="8" name="TextBox 7">
            <a:extLst>
              <a:ext uri="{FF2B5EF4-FFF2-40B4-BE49-F238E27FC236}">
                <a16:creationId xmlns:a16="http://schemas.microsoft.com/office/drawing/2014/main" id="{43AF2E21-4852-818A-C73C-E7D3F541D26A}"/>
              </a:ext>
            </a:extLst>
          </p:cNvPr>
          <p:cNvSpPr txBox="1"/>
          <p:nvPr/>
        </p:nvSpPr>
        <p:spPr>
          <a:xfrm>
            <a:off x="360000" y="4437000"/>
            <a:ext cx="10769655" cy="2523768"/>
          </a:xfrm>
          <a:prstGeom prst="rect">
            <a:avLst/>
          </a:prstGeom>
          <a:noFill/>
        </p:spPr>
        <p:txBody>
          <a:bodyPr wrap="square" rtlCol="0">
            <a:spAutoFit/>
          </a:bodyPr>
          <a:lstStyle/>
          <a:p>
            <a:r>
              <a:rPr lang="en-IN" sz="1400" b="1" dirty="0"/>
              <a:t>This is the Normal Line Plots of all the Stocks, We can see the Trend is Upward with </a:t>
            </a:r>
            <a:r>
              <a:rPr lang="en-IN" sz="1400" b="1" dirty="0" err="1"/>
              <a:t>mutliplicative</a:t>
            </a:r>
            <a:r>
              <a:rPr lang="en-IN" sz="1400" b="1" dirty="0"/>
              <a:t> seasonality (No Constant Ups and Downs through out the Year of the Stocks).</a:t>
            </a:r>
          </a:p>
          <a:p>
            <a:r>
              <a:rPr lang="en-US" sz="1400" b="1" dirty="0"/>
              <a:t>**As we see in graphs of open and close stocks, we see that TCS has taking many up and downs almost the whole journey. </a:t>
            </a:r>
          </a:p>
          <a:p>
            <a:r>
              <a:rPr lang="en-US" sz="1400" b="1" dirty="0"/>
              <a:t>It start from around 2450 points and faced major down fall but at last it reached higher to 3700 points.**</a:t>
            </a:r>
          </a:p>
          <a:p>
            <a:r>
              <a:rPr lang="en-US" sz="1400" b="1" dirty="0"/>
              <a:t>We have Irregular/ Random/ Noise Component, Due to Random variation or </a:t>
            </a:r>
            <a:r>
              <a:rPr lang="en-US" sz="1400" b="1" dirty="0" err="1"/>
              <a:t>unforseen</a:t>
            </a:r>
            <a:r>
              <a:rPr lang="en-US" sz="1400" b="1" dirty="0"/>
              <a:t> events</a:t>
            </a:r>
            <a:endParaRPr lang="en-IN" sz="1400" b="1" dirty="0"/>
          </a:p>
          <a:p>
            <a:endParaRPr lang="en-IN" sz="1400" b="1" dirty="0"/>
          </a:p>
          <a:p>
            <a:r>
              <a:rPr lang="en-IN" sz="1400" b="1" dirty="0"/>
              <a:t>We Get a Proper Visual for TCS stock! But the rest of the Stocks are not showing proper trend, We will Try to Visualize the trend in depth further.</a:t>
            </a:r>
          </a:p>
          <a:p>
            <a:endParaRPr lang="en-IN" dirty="0"/>
          </a:p>
        </p:txBody>
      </p:sp>
      <p:pic>
        <p:nvPicPr>
          <p:cNvPr id="10" name="Picture 9">
            <a:extLst>
              <a:ext uri="{FF2B5EF4-FFF2-40B4-BE49-F238E27FC236}">
                <a16:creationId xmlns:a16="http://schemas.microsoft.com/office/drawing/2014/main" id="{B014939E-3DEF-E4E8-C665-2E78C9A51799}"/>
              </a:ext>
            </a:extLst>
          </p:cNvPr>
          <p:cNvPicPr>
            <a:picLocks noChangeAspect="1"/>
          </p:cNvPicPr>
          <p:nvPr/>
        </p:nvPicPr>
        <p:blipFill>
          <a:blip r:embed="rId2"/>
          <a:stretch>
            <a:fillRect/>
          </a:stretch>
        </p:blipFill>
        <p:spPr>
          <a:xfrm>
            <a:off x="90296" y="1036170"/>
            <a:ext cx="5881709" cy="3423535"/>
          </a:xfrm>
          <a:prstGeom prst="rect">
            <a:avLst/>
          </a:prstGeom>
        </p:spPr>
      </p:pic>
      <p:pic>
        <p:nvPicPr>
          <p:cNvPr id="12" name="Picture 11">
            <a:extLst>
              <a:ext uri="{FF2B5EF4-FFF2-40B4-BE49-F238E27FC236}">
                <a16:creationId xmlns:a16="http://schemas.microsoft.com/office/drawing/2014/main" id="{5348A50B-4300-3BE5-54FD-55AA313A51B2}"/>
              </a:ext>
            </a:extLst>
          </p:cNvPr>
          <p:cNvPicPr>
            <a:picLocks noChangeAspect="1"/>
          </p:cNvPicPr>
          <p:nvPr/>
        </p:nvPicPr>
        <p:blipFill>
          <a:blip r:embed="rId3"/>
          <a:stretch>
            <a:fillRect/>
          </a:stretch>
        </p:blipFill>
        <p:spPr>
          <a:xfrm>
            <a:off x="5972005" y="1074274"/>
            <a:ext cx="5833935" cy="3423535"/>
          </a:xfrm>
          <a:prstGeom prst="rect">
            <a:avLst/>
          </a:prstGeom>
        </p:spPr>
      </p:pic>
      <p:sp>
        <p:nvSpPr>
          <p:cNvPr id="13" name="TextBox 12">
            <a:extLst>
              <a:ext uri="{FF2B5EF4-FFF2-40B4-BE49-F238E27FC236}">
                <a16:creationId xmlns:a16="http://schemas.microsoft.com/office/drawing/2014/main" id="{36165F03-D30A-00D9-A803-4A59A245967F}"/>
              </a:ext>
            </a:extLst>
          </p:cNvPr>
          <p:cNvSpPr txBox="1"/>
          <p:nvPr/>
        </p:nvSpPr>
        <p:spPr>
          <a:xfrm>
            <a:off x="641684" y="946102"/>
            <a:ext cx="1459832" cy="369332"/>
          </a:xfrm>
          <a:prstGeom prst="rect">
            <a:avLst/>
          </a:prstGeom>
          <a:noFill/>
        </p:spPr>
        <p:txBody>
          <a:bodyPr wrap="square" rtlCol="0">
            <a:spAutoFit/>
          </a:bodyPr>
          <a:lstStyle/>
          <a:p>
            <a:r>
              <a:rPr lang="en-IN" b="1" dirty="0"/>
              <a:t>OPEN</a:t>
            </a:r>
            <a:r>
              <a:rPr lang="en-IN" dirty="0"/>
              <a:t>:</a:t>
            </a:r>
          </a:p>
        </p:txBody>
      </p:sp>
      <p:sp>
        <p:nvSpPr>
          <p:cNvPr id="14" name="TextBox 13">
            <a:extLst>
              <a:ext uri="{FF2B5EF4-FFF2-40B4-BE49-F238E27FC236}">
                <a16:creationId xmlns:a16="http://schemas.microsoft.com/office/drawing/2014/main" id="{43A4345C-849E-96DD-6609-4037DEA70646}"/>
              </a:ext>
            </a:extLst>
          </p:cNvPr>
          <p:cNvSpPr txBox="1"/>
          <p:nvPr/>
        </p:nvSpPr>
        <p:spPr>
          <a:xfrm>
            <a:off x="6272463" y="918829"/>
            <a:ext cx="1531618" cy="369332"/>
          </a:xfrm>
          <a:prstGeom prst="rect">
            <a:avLst/>
          </a:prstGeom>
          <a:noFill/>
        </p:spPr>
        <p:txBody>
          <a:bodyPr wrap="square" rtlCol="0">
            <a:spAutoFit/>
          </a:bodyPr>
          <a:lstStyle/>
          <a:p>
            <a:r>
              <a:rPr lang="en-IN" b="1" dirty="0"/>
              <a:t>CLOSE</a:t>
            </a:r>
            <a:r>
              <a:rPr lang="en-IN" dirty="0"/>
              <a:t>:</a:t>
            </a:r>
          </a:p>
        </p:txBody>
      </p:sp>
      <p:sp>
        <p:nvSpPr>
          <p:cNvPr id="35" name="Slide Number Placeholder 3">
            <a:extLst>
              <a:ext uri="{FF2B5EF4-FFF2-40B4-BE49-F238E27FC236}">
                <a16:creationId xmlns:a16="http://schemas.microsoft.com/office/drawing/2014/main" id="{A40CBA69-0C09-56D0-FF23-C5F2B139BDCE}"/>
              </a:ext>
            </a:extLst>
          </p:cNvPr>
          <p:cNvSpPr txBox="1">
            <a:spLocks/>
          </p:cNvSpPr>
          <p:nvPr/>
        </p:nvSpPr>
        <p:spPr>
          <a:xfrm>
            <a:off x="11594400" y="6678706"/>
            <a:ext cx="597600" cy="170329"/>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7</a:t>
            </a:fld>
            <a:endParaRPr lang="en-US"/>
          </a:p>
        </p:txBody>
      </p:sp>
      <p:sp>
        <p:nvSpPr>
          <p:cNvPr id="36" name="Slide Number Placeholder 3">
            <a:extLst>
              <a:ext uri="{FF2B5EF4-FFF2-40B4-BE49-F238E27FC236}">
                <a16:creationId xmlns:a16="http://schemas.microsoft.com/office/drawing/2014/main" id="{1E1D25A3-8607-24D6-B32A-7950CE38E305}"/>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7</a:t>
            </a:fld>
            <a:endParaRPr lang="en-US"/>
          </a:p>
        </p:txBody>
      </p:sp>
    </p:spTree>
    <p:extLst>
      <p:ext uri="{BB962C8B-B14F-4D97-AF65-F5344CB8AC3E}">
        <p14:creationId xmlns:p14="http://schemas.microsoft.com/office/powerpoint/2010/main" val="117758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B321-425F-39E2-9FC5-9EDF3031720E}"/>
              </a:ext>
            </a:extLst>
          </p:cNvPr>
          <p:cNvSpPr>
            <a:spLocks noGrp="1"/>
          </p:cNvSpPr>
          <p:nvPr>
            <p:ph type="title"/>
          </p:nvPr>
        </p:nvSpPr>
        <p:spPr/>
        <p:txBody>
          <a:bodyPr/>
          <a:lstStyle/>
          <a:p>
            <a:r>
              <a:rPr lang="en-IN" u="sng" dirty="0"/>
              <a:t>Graph Trends Continued..</a:t>
            </a:r>
          </a:p>
        </p:txBody>
      </p:sp>
      <p:sp>
        <p:nvSpPr>
          <p:cNvPr id="3" name="Text Placeholder 2">
            <a:extLst>
              <a:ext uri="{FF2B5EF4-FFF2-40B4-BE49-F238E27FC236}">
                <a16:creationId xmlns:a16="http://schemas.microsoft.com/office/drawing/2014/main" id="{B0812054-BA8F-1426-4145-53BF72EB562A}"/>
              </a:ext>
            </a:extLst>
          </p:cNvPr>
          <p:cNvSpPr>
            <a:spLocks noGrp="1"/>
          </p:cNvSpPr>
          <p:nvPr>
            <p:ph type="body" sz="quarter" idx="12"/>
          </p:nvPr>
        </p:nvSpPr>
        <p:spPr>
          <a:xfrm>
            <a:off x="358800" y="899999"/>
            <a:ext cx="6555347" cy="252029"/>
          </a:xfrm>
        </p:spPr>
        <p:txBody>
          <a:bodyPr/>
          <a:lstStyle/>
          <a:p>
            <a:r>
              <a:rPr lang="en-IN" b="1" u="sng" dirty="0">
                <a:highlight>
                  <a:srgbClr val="00FFFF"/>
                </a:highlight>
              </a:rPr>
              <a:t>VOLUME Traded of All the Stocks in One PLOT</a:t>
            </a:r>
          </a:p>
        </p:txBody>
      </p:sp>
      <p:sp>
        <p:nvSpPr>
          <p:cNvPr id="4" name="Slide Number Placeholder 3">
            <a:extLst>
              <a:ext uri="{FF2B5EF4-FFF2-40B4-BE49-F238E27FC236}">
                <a16:creationId xmlns:a16="http://schemas.microsoft.com/office/drawing/2014/main" id="{B2ED2B80-DD7F-EB45-C4BA-38607FBBDEAE}"/>
              </a:ext>
            </a:extLst>
          </p:cNvPr>
          <p:cNvSpPr>
            <a:spLocks noGrp="1"/>
          </p:cNvSpPr>
          <p:nvPr>
            <p:ph type="sldNum" sz="quarter" idx="14"/>
          </p:nvPr>
        </p:nvSpPr>
        <p:spPr/>
        <p:txBody>
          <a:bodyPr/>
          <a:lstStyle/>
          <a:p>
            <a:fld id="{058DB212-BFA2-403F-85EF-DFD3FF6D973A}" type="slidenum">
              <a:rPr lang="en-US" noProof="0" smtClean="0"/>
              <a:pPr/>
              <a:t>8</a:t>
            </a:fld>
            <a:endParaRPr lang="en-US" noProof="0"/>
          </a:p>
        </p:txBody>
      </p:sp>
      <p:pic>
        <p:nvPicPr>
          <p:cNvPr id="6" name="Picture 5">
            <a:extLst>
              <a:ext uri="{FF2B5EF4-FFF2-40B4-BE49-F238E27FC236}">
                <a16:creationId xmlns:a16="http://schemas.microsoft.com/office/drawing/2014/main" id="{2CF3ED6F-4F64-73B1-ED59-D20AEAB3C14A}"/>
              </a:ext>
            </a:extLst>
          </p:cNvPr>
          <p:cNvPicPr>
            <a:picLocks noChangeAspect="1"/>
          </p:cNvPicPr>
          <p:nvPr/>
        </p:nvPicPr>
        <p:blipFill>
          <a:blip r:embed="rId2"/>
          <a:stretch>
            <a:fillRect/>
          </a:stretch>
        </p:blipFill>
        <p:spPr>
          <a:xfrm>
            <a:off x="0" y="1228457"/>
            <a:ext cx="7555832" cy="3151037"/>
          </a:xfrm>
          <a:prstGeom prst="rect">
            <a:avLst/>
          </a:prstGeom>
        </p:spPr>
      </p:pic>
      <p:sp>
        <p:nvSpPr>
          <p:cNvPr id="7" name="TextBox 6">
            <a:extLst>
              <a:ext uri="{FF2B5EF4-FFF2-40B4-BE49-F238E27FC236}">
                <a16:creationId xmlns:a16="http://schemas.microsoft.com/office/drawing/2014/main" id="{BD68F4A8-5E02-3839-794F-832C1F4539E1}"/>
              </a:ext>
            </a:extLst>
          </p:cNvPr>
          <p:cNvSpPr txBox="1"/>
          <p:nvPr/>
        </p:nvSpPr>
        <p:spPr>
          <a:xfrm>
            <a:off x="358799" y="4379494"/>
            <a:ext cx="7197033" cy="646331"/>
          </a:xfrm>
          <a:prstGeom prst="rect">
            <a:avLst/>
          </a:prstGeom>
          <a:noFill/>
        </p:spPr>
        <p:txBody>
          <a:bodyPr wrap="square" rtlCol="0">
            <a:spAutoFit/>
          </a:bodyPr>
          <a:lstStyle/>
          <a:p>
            <a:r>
              <a:rPr lang="en-US" dirty="0"/>
              <a:t>Here, in Volume you can see Tata-Motors has a very Big Spike between around 2021 </a:t>
            </a:r>
            <a:r>
              <a:rPr lang="en-US" dirty="0" err="1"/>
              <a:t>jan</a:t>
            </a:r>
            <a:r>
              <a:rPr lang="en-US" dirty="0"/>
              <a:t> to Mar</a:t>
            </a:r>
            <a:endParaRPr lang="en-IN" dirty="0"/>
          </a:p>
        </p:txBody>
      </p:sp>
      <p:pic>
        <p:nvPicPr>
          <p:cNvPr id="11" name="Picture 10">
            <a:extLst>
              <a:ext uri="{FF2B5EF4-FFF2-40B4-BE49-F238E27FC236}">
                <a16:creationId xmlns:a16="http://schemas.microsoft.com/office/drawing/2014/main" id="{C92A63CC-26A1-D869-7A3E-59D482B40174}"/>
              </a:ext>
            </a:extLst>
          </p:cNvPr>
          <p:cNvPicPr>
            <a:picLocks noChangeAspect="1"/>
          </p:cNvPicPr>
          <p:nvPr/>
        </p:nvPicPr>
        <p:blipFill>
          <a:blip r:embed="rId3"/>
          <a:stretch>
            <a:fillRect/>
          </a:stretch>
        </p:blipFill>
        <p:spPr>
          <a:xfrm>
            <a:off x="7555832" y="1845992"/>
            <a:ext cx="4427621" cy="2673235"/>
          </a:xfrm>
          <a:prstGeom prst="rect">
            <a:avLst/>
          </a:prstGeom>
        </p:spPr>
      </p:pic>
      <p:sp>
        <p:nvSpPr>
          <p:cNvPr id="13" name="TextBox 12">
            <a:extLst>
              <a:ext uri="{FF2B5EF4-FFF2-40B4-BE49-F238E27FC236}">
                <a16:creationId xmlns:a16="http://schemas.microsoft.com/office/drawing/2014/main" id="{704FCDB2-BD2F-1FE0-C55C-C048BFD5D69A}"/>
              </a:ext>
            </a:extLst>
          </p:cNvPr>
          <p:cNvSpPr txBox="1"/>
          <p:nvPr/>
        </p:nvSpPr>
        <p:spPr>
          <a:xfrm>
            <a:off x="7555832" y="4633844"/>
            <a:ext cx="4277368" cy="923330"/>
          </a:xfrm>
          <a:prstGeom prst="rect">
            <a:avLst/>
          </a:prstGeom>
          <a:noFill/>
        </p:spPr>
        <p:txBody>
          <a:bodyPr wrap="square" rtlCol="0">
            <a:spAutoFit/>
          </a:bodyPr>
          <a:lstStyle/>
          <a:p>
            <a:r>
              <a:rPr lang="en-US" dirty="0"/>
              <a:t>Now you can see above clearly for the Open Stock Price Also Went up during 2021-01-12.</a:t>
            </a:r>
            <a:endParaRPr lang="en-IN" dirty="0"/>
          </a:p>
        </p:txBody>
      </p:sp>
      <p:sp>
        <p:nvSpPr>
          <p:cNvPr id="15" name="TextBox 14">
            <a:extLst>
              <a:ext uri="{FF2B5EF4-FFF2-40B4-BE49-F238E27FC236}">
                <a16:creationId xmlns:a16="http://schemas.microsoft.com/office/drawing/2014/main" id="{FA33EFD5-3E02-36B8-61AE-D2B2A307FF06}"/>
              </a:ext>
            </a:extLst>
          </p:cNvPr>
          <p:cNvSpPr txBox="1"/>
          <p:nvPr/>
        </p:nvSpPr>
        <p:spPr>
          <a:xfrm>
            <a:off x="7844589" y="112295"/>
            <a:ext cx="3987411" cy="2031325"/>
          </a:xfrm>
          <a:prstGeom prst="rect">
            <a:avLst/>
          </a:prstGeom>
          <a:noFill/>
        </p:spPr>
        <p:txBody>
          <a:bodyPr wrap="square" rtlCol="0">
            <a:spAutoFit/>
          </a:bodyPr>
          <a:lstStyle/>
          <a:p>
            <a:r>
              <a:rPr lang="en-IN" dirty="0"/>
              <a:t>By using .argmax()</a:t>
            </a:r>
          </a:p>
          <a:p>
            <a:r>
              <a:rPr lang="en-US" dirty="0"/>
              <a:t>for Date and position</a:t>
            </a:r>
          </a:p>
          <a:p>
            <a:r>
              <a:rPr lang="en-US" dirty="0"/>
              <a:t>And found this is where on “2021-01-12” There was a Huge Spike of Tata-Motors Volume trade happened</a:t>
            </a:r>
            <a:endParaRPr lang="en-IN" dirty="0"/>
          </a:p>
          <a:p>
            <a:r>
              <a:rPr lang="en-IN" dirty="0"/>
              <a:t> </a:t>
            </a:r>
          </a:p>
        </p:txBody>
      </p:sp>
      <p:sp>
        <p:nvSpPr>
          <p:cNvPr id="16" name="TextBox 15">
            <a:extLst>
              <a:ext uri="{FF2B5EF4-FFF2-40B4-BE49-F238E27FC236}">
                <a16:creationId xmlns:a16="http://schemas.microsoft.com/office/drawing/2014/main" id="{422CE632-B0FC-27D8-0D55-FD65598CF345}"/>
              </a:ext>
            </a:extLst>
          </p:cNvPr>
          <p:cNvSpPr txBox="1"/>
          <p:nvPr/>
        </p:nvSpPr>
        <p:spPr>
          <a:xfrm>
            <a:off x="481263" y="5095509"/>
            <a:ext cx="6593305" cy="646331"/>
          </a:xfrm>
          <a:prstGeom prst="rect">
            <a:avLst/>
          </a:prstGeom>
          <a:noFill/>
        </p:spPr>
        <p:txBody>
          <a:bodyPr wrap="square" rtlCol="0">
            <a:spAutoFit/>
          </a:bodyPr>
          <a:lstStyle/>
          <a:p>
            <a:r>
              <a:rPr lang="en-US" dirty="0"/>
              <a:t>You can see above the Volume of Tata-motors huge spike in 2021-01-12.</a:t>
            </a:r>
            <a:endParaRPr lang="en-IN" dirty="0"/>
          </a:p>
        </p:txBody>
      </p:sp>
      <p:sp>
        <p:nvSpPr>
          <p:cNvPr id="17" name="Slide Number Placeholder 3">
            <a:extLst>
              <a:ext uri="{FF2B5EF4-FFF2-40B4-BE49-F238E27FC236}">
                <a16:creationId xmlns:a16="http://schemas.microsoft.com/office/drawing/2014/main" id="{AA42A966-29AB-6A83-4D54-4455F0CB3C84}"/>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8</a:t>
            </a:fld>
            <a:endParaRPr lang="en-US"/>
          </a:p>
        </p:txBody>
      </p:sp>
    </p:spTree>
    <p:extLst>
      <p:ext uri="{BB962C8B-B14F-4D97-AF65-F5344CB8AC3E}">
        <p14:creationId xmlns:p14="http://schemas.microsoft.com/office/powerpoint/2010/main" val="135166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5AE6-59EC-E754-0F3B-2C32DEF6A657}"/>
              </a:ext>
            </a:extLst>
          </p:cNvPr>
          <p:cNvSpPr>
            <a:spLocks noGrp="1"/>
          </p:cNvSpPr>
          <p:nvPr>
            <p:ph type="title"/>
          </p:nvPr>
        </p:nvSpPr>
        <p:spPr/>
        <p:txBody>
          <a:bodyPr/>
          <a:lstStyle/>
          <a:p>
            <a:r>
              <a:rPr lang="en-IN" b="1" u="sng" dirty="0">
                <a:highlight>
                  <a:srgbClr val="00FFFF"/>
                </a:highlight>
              </a:rPr>
              <a:t>BOXPLOTS: For all the Variables for “TCS” Stock</a:t>
            </a:r>
            <a:r>
              <a:rPr lang="en-IN" dirty="0"/>
              <a:t>:</a:t>
            </a:r>
          </a:p>
        </p:txBody>
      </p:sp>
      <p:pic>
        <p:nvPicPr>
          <p:cNvPr id="6" name="Picture 5">
            <a:extLst>
              <a:ext uri="{FF2B5EF4-FFF2-40B4-BE49-F238E27FC236}">
                <a16:creationId xmlns:a16="http://schemas.microsoft.com/office/drawing/2014/main" id="{7E46F538-FD2D-B39F-9939-3C7111AEE013}"/>
              </a:ext>
            </a:extLst>
          </p:cNvPr>
          <p:cNvPicPr>
            <a:picLocks noChangeAspect="1"/>
          </p:cNvPicPr>
          <p:nvPr/>
        </p:nvPicPr>
        <p:blipFill>
          <a:blip r:embed="rId2"/>
          <a:stretch>
            <a:fillRect/>
          </a:stretch>
        </p:blipFill>
        <p:spPr>
          <a:xfrm>
            <a:off x="29166" y="970157"/>
            <a:ext cx="6480045" cy="3693112"/>
          </a:xfrm>
          <a:prstGeom prst="rect">
            <a:avLst/>
          </a:prstGeom>
        </p:spPr>
      </p:pic>
      <p:pic>
        <p:nvPicPr>
          <p:cNvPr id="8" name="Picture 7">
            <a:extLst>
              <a:ext uri="{FF2B5EF4-FFF2-40B4-BE49-F238E27FC236}">
                <a16:creationId xmlns:a16="http://schemas.microsoft.com/office/drawing/2014/main" id="{C0C6D1DC-0DE0-F705-259C-A335419176C5}"/>
              </a:ext>
            </a:extLst>
          </p:cNvPr>
          <p:cNvPicPr>
            <a:picLocks noChangeAspect="1"/>
          </p:cNvPicPr>
          <p:nvPr/>
        </p:nvPicPr>
        <p:blipFill>
          <a:blip r:embed="rId3"/>
          <a:stretch>
            <a:fillRect/>
          </a:stretch>
        </p:blipFill>
        <p:spPr>
          <a:xfrm>
            <a:off x="6574193" y="1532268"/>
            <a:ext cx="5319007" cy="2476543"/>
          </a:xfrm>
          <a:prstGeom prst="rect">
            <a:avLst/>
          </a:prstGeom>
        </p:spPr>
      </p:pic>
      <p:sp>
        <p:nvSpPr>
          <p:cNvPr id="9" name="Text Placeholder 2">
            <a:extLst>
              <a:ext uri="{FF2B5EF4-FFF2-40B4-BE49-F238E27FC236}">
                <a16:creationId xmlns:a16="http://schemas.microsoft.com/office/drawing/2014/main" id="{0ECE1F2B-261B-B00D-0246-3AC642C01103}"/>
              </a:ext>
            </a:extLst>
          </p:cNvPr>
          <p:cNvSpPr>
            <a:spLocks noGrp="1"/>
          </p:cNvSpPr>
          <p:nvPr>
            <p:ph type="body" sz="quarter" idx="12"/>
          </p:nvPr>
        </p:nvSpPr>
        <p:spPr>
          <a:xfrm>
            <a:off x="360001" y="5207058"/>
            <a:ext cx="11533199" cy="1290942"/>
          </a:xfrm>
        </p:spPr>
        <p:txBody>
          <a:bodyPr/>
          <a:lstStyle/>
          <a:p>
            <a:r>
              <a:rPr lang="en-US" dirty="0"/>
              <a:t>From this Boxplots we can infer that there are Outliers in all the Columns that we need to Consider into account</a:t>
            </a:r>
            <a:endParaRPr lang="en-IN" dirty="0"/>
          </a:p>
        </p:txBody>
      </p:sp>
      <p:sp>
        <p:nvSpPr>
          <p:cNvPr id="10" name="TextBox 9">
            <a:extLst>
              <a:ext uri="{FF2B5EF4-FFF2-40B4-BE49-F238E27FC236}">
                <a16:creationId xmlns:a16="http://schemas.microsoft.com/office/drawing/2014/main" id="{0812869F-2968-433A-FA87-3F7986B91A26}"/>
              </a:ext>
            </a:extLst>
          </p:cNvPr>
          <p:cNvSpPr txBox="1"/>
          <p:nvPr/>
        </p:nvSpPr>
        <p:spPr>
          <a:xfrm>
            <a:off x="8560610" y="4249697"/>
            <a:ext cx="1160906" cy="369332"/>
          </a:xfrm>
          <a:prstGeom prst="rect">
            <a:avLst/>
          </a:prstGeom>
          <a:noFill/>
        </p:spPr>
        <p:txBody>
          <a:bodyPr wrap="square" rtlCol="0">
            <a:spAutoFit/>
          </a:bodyPr>
          <a:lstStyle/>
          <a:p>
            <a:r>
              <a:rPr lang="en-IN" b="1" u="sng" dirty="0"/>
              <a:t>VOLUME</a:t>
            </a:r>
            <a:endParaRPr lang="en-IN" dirty="0"/>
          </a:p>
        </p:txBody>
      </p:sp>
      <p:sp>
        <p:nvSpPr>
          <p:cNvPr id="11" name="TextBox 10">
            <a:extLst>
              <a:ext uri="{FF2B5EF4-FFF2-40B4-BE49-F238E27FC236}">
                <a16:creationId xmlns:a16="http://schemas.microsoft.com/office/drawing/2014/main" id="{8AE7646F-DCEB-AE9A-B258-F27E74E147ED}"/>
              </a:ext>
            </a:extLst>
          </p:cNvPr>
          <p:cNvSpPr txBox="1"/>
          <p:nvPr/>
        </p:nvSpPr>
        <p:spPr>
          <a:xfrm>
            <a:off x="240632" y="5839326"/>
            <a:ext cx="11229473" cy="658674"/>
          </a:xfrm>
          <a:prstGeom prst="rect">
            <a:avLst/>
          </a:prstGeom>
          <a:noFill/>
        </p:spPr>
        <p:txBody>
          <a:bodyPr wrap="square" rtlCol="0">
            <a:spAutoFit/>
          </a:bodyPr>
          <a:lstStyle/>
          <a:p>
            <a:r>
              <a:rPr lang="en-US" dirty="0"/>
              <a:t>Any Point beyond Upper Limit or Lower than the Lower Limit is considered as outliers.</a:t>
            </a:r>
            <a:endParaRPr lang="en-IN" dirty="0"/>
          </a:p>
        </p:txBody>
      </p:sp>
      <p:sp>
        <p:nvSpPr>
          <p:cNvPr id="12" name="TextBox 11">
            <a:extLst>
              <a:ext uri="{FF2B5EF4-FFF2-40B4-BE49-F238E27FC236}">
                <a16:creationId xmlns:a16="http://schemas.microsoft.com/office/drawing/2014/main" id="{5B07787D-94EA-9EBF-1073-97B3A0FC87DD}"/>
              </a:ext>
            </a:extLst>
          </p:cNvPr>
          <p:cNvSpPr txBox="1"/>
          <p:nvPr/>
        </p:nvSpPr>
        <p:spPr>
          <a:xfrm>
            <a:off x="298800" y="4780547"/>
            <a:ext cx="6275393" cy="369332"/>
          </a:xfrm>
          <a:prstGeom prst="rect">
            <a:avLst/>
          </a:prstGeom>
          <a:noFill/>
        </p:spPr>
        <p:txBody>
          <a:bodyPr wrap="square" rtlCol="0">
            <a:spAutoFit/>
          </a:bodyPr>
          <a:lstStyle/>
          <a:p>
            <a:r>
              <a:rPr lang="en-US" b="1" u="sng" dirty="0"/>
              <a:t>Open</a:t>
            </a:r>
            <a:r>
              <a:rPr lang="en-US" b="1" dirty="0"/>
              <a:t>       </a:t>
            </a:r>
            <a:r>
              <a:rPr lang="en-US" b="1" u="sng" dirty="0"/>
              <a:t>High</a:t>
            </a:r>
            <a:r>
              <a:rPr lang="en-US" b="1" dirty="0"/>
              <a:t>      </a:t>
            </a:r>
            <a:r>
              <a:rPr lang="en-US" b="1" u="sng" dirty="0"/>
              <a:t>Low</a:t>
            </a:r>
            <a:r>
              <a:rPr lang="en-US" b="1" dirty="0"/>
              <a:t>      </a:t>
            </a:r>
            <a:r>
              <a:rPr lang="en-US" b="1" u="sng" dirty="0"/>
              <a:t>last</a:t>
            </a:r>
            <a:r>
              <a:rPr lang="en-US" b="1" dirty="0"/>
              <a:t>    </a:t>
            </a:r>
            <a:r>
              <a:rPr lang="en-US" b="1" u="sng" dirty="0"/>
              <a:t>Close</a:t>
            </a:r>
            <a:endParaRPr lang="en-IN" b="1" u="sng" dirty="0"/>
          </a:p>
        </p:txBody>
      </p:sp>
      <p:sp>
        <p:nvSpPr>
          <p:cNvPr id="13" name="TextBox 12">
            <a:extLst>
              <a:ext uri="{FF2B5EF4-FFF2-40B4-BE49-F238E27FC236}">
                <a16:creationId xmlns:a16="http://schemas.microsoft.com/office/drawing/2014/main" id="{A513B104-CF1D-7025-9472-6C75419DE91C}"/>
              </a:ext>
            </a:extLst>
          </p:cNvPr>
          <p:cNvSpPr txBox="1"/>
          <p:nvPr/>
        </p:nvSpPr>
        <p:spPr>
          <a:xfrm>
            <a:off x="240632" y="5839326"/>
            <a:ext cx="11287641" cy="658674"/>
          </a:xfrm>
          <a:prstGeom prst="rect">
            <a:avLst/>
          </a:prstGeom>
          <a:noFill/>
        </p:spPr>
        <p:txBody>
          <a:bodyPr wrap="square" rtlCol="0">
            <a:spAutoFit/>
          </a:bodyPr>
          <a:lstStyle/>
          <a:p>
            <a:r>
              <a:rPr lang="en-US" dirty="0"/>
              <a:t>Any Point beyond Upper Limit or Lower than the Lower Limit is considered as outliers.</a:t>
            </a:r>
            <a:endParaRPr lang="en-IN" dirty="0"/>
          </a:p>
        </p:txBody>
      </p:sp>
      <p:sp>
        <p:nvSpPr>
          <p:cNvPr id="14" name="Slide Number Placeholder 3">
            <a:extLst>
              <a:ext uri="{FF2B5EF4-FFF2-40B4-BE49-F238E27FC236}">
                <a16:creationId xmlns:a16="http://schemas.microsoft.com/office/drawing/2014/main" id="{7C9ED382-4022-295D-B759-B8E6AD1080AA}"/>
              </a:ext>
            </a:extLst>
          </p:cNvPr>
          <p:cNvSpPr txBox="1">
            <a:spLocks/>
          </p:cNvSpPr>
          <p:nvPr/>
        </p:nvSpPr>
        <p:spPr>
          <a:xfrm>
            <a:off x="11594400" y="6687671"/>
            <a:ext cx="597600" cy="170329"/>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9</a:t>
            </a:fld>
            <a:endParaRPr lang="en-US" dirty="0"/>
          </a:p>
        </p:txBody>
      </p:sp>
      <p:sp>
        <p:nvSpPr>
          <p:cNvPr id="15" name="Slide Number Placeholder 3">
            <a:extLst>
              <a:ext uri="{FF2B5EF4-FFF2-40B4-BE49-F238E27FC236}">
                <a16:creationId xmlns:a16="http://schemas.microsoft.com/office/drawing/2014/main" id="{32F2C2F7-AB80-B3F0-18D5-E7C24980E75B}"/>
              </a:ext>
            </a:extLst>
          </p:cNvPr>
          <p:cNvSpPr txBox="1">
            <a:spLocks/>
          </p:cNvSpPr>
          <p:nvPr/>
        </p:nvSpPr>
        <p:spPr>
          <a:xfrm>
            <a:off x="10416988" y="6673438"/>
            <a:ext cx="1775011" cy="184563"/>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DB212-BFA2-403F-85EF-DFD3FF6D973A}" type="slidenum">
              <a:rPr lang="en-US" smtClean="0"/>
              <a:pPr/>
              <a:t>9</a:t>
            </a:fld>
            <a:endParaRPr lang="en-US"/>
          </a:p>
        </p:txBody>
      </p:sp>
    </p:spTree>
    <p:extLst>
      <p:ext uri="{BB962C8B-B14F-4D97-AF65-F5344CB8AC3E}">
        <p14:creationId xmlns:p14="http://schemas.microsoft.com/office/powerpoint/2010/main" val="123566203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619</TotalTime>
  <Words>2597</Words>
  <Application>Microsoft Office PowerPoint</Application>
  <PresentationFormat>Widescreen</PresentationFormat>
  <Paragraphs>248</Paragraphs>
  <Slides>33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Arial Black</vt:lpstr>
      <vt:lpstr>Calibri</vt:lpstr>
      <vt:lpstr>Centaur</vt:lpstr>
      <vt:lpstr>Helvetica Neue</vt:lpstr>
      <vt:lpstr>Lato</vt:lpstr>
      <vt:lpstr>Lucida Sans Typewriter</vt:lpstr>
      <vt:lpstr>Times New Roman</vt:lpstr>
      <vt:lpstr>Tw Cen MT</vt:lpstr>
      <vt:lpstr>Wingdings</vt:lpstr>
      <vt:lpstr>Office Theme</vt:lpstr>
      <vt:lpstr>Stock Market Data Analysis</vt:lpstr>
      <vt:lpstr>Project Contents:</vt:lpstr>
      <vt:lpstr>Business Objective:</vt:lpstr>
      <vt:lpstr>Data Analysis and Visualizations:</vt:lpstr>
      <vt:lpstr>Getting the Data:We get our data from NSEPY for the last 5 years. For each stock, we import data separately.</vt:lpstr>
      <vt:lpstr>We Checked for the:  1. The target variable (Close) 2. Variable Data Types  3. Missing data (No-Missing Data) 4. Numerical variables </vt:lpstr>
      <vt:lpstr>Data Visualizations: Charts and Graphs</vt:lpstr>
      <vt:lpstr>Graph Trends Continued..</vt:lpstr>
      <vt:lpstr>BOXPLOTS: For all the Variables for “TCS” Stock:</vt:lpstr>
      <vt:lpstr>Graphs continued: Visualizing Histogram and Density Plot of TCS “Close” Price</vt:lpstr>
      <vt:lpstr>Visualizations continued with Feature Engineering:  </vt:lpstr>
      <vt:lpstr>Type of Down-Sampled Box-Plots of newly introduced Month and Year variable.</vt:lpstr>
      <vt:lpstr>Feature Engineering:   Dickey Fuller Test (ADF) </vt:lpstr>
      <vt:lpstr>Down Sampling:  Days to Each Months using .resample()</vt:lpstr>
      <vt:lpstr>Converting Non-Stationary to Stationary </vt:lpstr>
      <vt:lpstr>Feature Engineering and Feature Selection</vt:lpstr>
      <vt:lpstr>PowerPoint Presentation</vt:lpstr>
      <vt:lpstr>Moving Averages  "*For All Stocks"</vt:lpstr>
      <vt:lpstr>Correlation &amp; Scatter Matrix of "Close Stock"</vt:lpstr>
      <vt:lpstr>Candlestick Charts: In “TCS” stock </vt:lpstr>
      <vt:lpstr>Financial analysis topic:  Daily Percentage Change "'Returns’  </vt:lpstr>
      <vt:lpstr>BOXPLOTS and SCATTER-Matrix of All Stocks for “returns”</vt:lpstr>
      <vt:lpstr>Cumulative Return:   Given by :  It = (1 + Rt)*It-1       We know that Rt = (Pt / Pt - 1)-1             So : It = (Pt / Pt -1)*It-1    </vt:lpstr>
      <vt:lpstr>PowerPoint Presentation</vt:lpstr>
      <vt:lpstr>PowerPoint Presentation</vt:lpstr>
      <vt:lpstr>DickeyFuller Test (Converting from Non-Stationarity to Stationarity)</vt:lpstr>
      <vt:lpstr>PowerPoint Presentation</vt:lpstr>
      <vt:lpstr>Model Building </vt:lpstr>
      <vt:lpstr>PowerPoint Presentation</vt:lpstr>
      <vt:lpstr>PowerPoint Presentation</vt:lpstr>
      <vt:lpstr>Prediction of Tatamotors for Next “n” Days </vt:lpstr>
      <vt:lpstr>Challenges Faced: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Data Analysis</dc:title>
  <dc:creator>saikiran dasari</dc:creator>
  <cp:lastModifiedBy>saikiran dasari</cp:lastModifiedBy>
  <cp:revision>20</cp:revision>
  <dcterms:created xsi:type="dcterms:W3CDTF">2022-05-28T02:39:53Z</dcterms:created>
  <dcterms:modified xsi:type="dcterms:W3CDTF">2022-06-15T10:54:14Z</dcterms:modified>
</cp:coreProperties>
</file>